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67" r:id="rId2"/>
    <p:sldId id="539" r:id="rId3"/>
    <p:sldId id="584" r:id="rId4"/>
    <p:sldId id="583" r:id="rId5"/>
    <p:sldId id="580" r:id="rId6"/>
    <p:sldId id="571" r:id="rId7"/>
    <p:sldId id="572" r:id="rId8"/>
    <p:sldId id="592" r:id="rId9"/>
    <p:sldId id="578" r:id="rId10"/>
    <p:sldId id="566" r:id="rId11"/>
    <p:sldId id="561" r:id="rId12"/>
    <p:sldId id="563" r:id="rId13"/>
    <p:sldId id="574" r:id="rId14"/>
    <p:sldId id="585" r:id="rId15"/>
    <p:sldId id="568" r:id="rId16"/>
    <p:sldId id="587" r:id="rId17"/>
    <p:sldId id="560" r:id="rId18"/>
    <p:sldId id="589" r:id="rId19"/>
    <p:sldId id="590" r:id="rId20"/>
    <p:sldId id="591" r:id="rId21"/>
    <p:sldId id="593" r:id="rId22"/>
    <p:sldId id="58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90"/>
    <a:srgbClr val="FD2DFC"/>
    <a:srgbClr val="FEFAFE"/>
    <a:srgbClr val="FFFFFF"/>
    <a:srgbClr val="F2F9FA"/>
    <a:srgbClr val="00BF00"/>
    <a:srgbClr val="FC002E"/>
    <a:srgbClr val="1C0FD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1" autoAdjust="0"/>
    <p:restoredTop sz="82966" autoAdjust="0"/>
  </p:normalViewPr>
  <p:slideViewPr>
    <p:cSldViewPr snapToGrid="0">
      <p:cViewPr>
        <p:scale>
          <a:sx n="100" d="100"/>
          <a:sy n="100" d="100"/>
        </p:scale>
        <p:origin x="-732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B46C4CE-9D5E-413A-AA49-8ACE36D68C41}" type="datetimeFigureOut">
              <a:rPr lang="en-US"/>
              <a:pPr/>
              <a:t>8/18/2011</a:t>
            </a:fld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59E3464-815B-47AD-ACE8-E33327002A4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fld id="{D95EF4C4-4649-4D9F-85E6-AD7CEFE1A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pitchFamily="18" charset="0"/>
                <a:ea typeface="ＭＳ Ｐゴシック"/>
                <a:cs typeface="ＭＳ Ｐゴシック"/>
              </a:rPr>
              <a:t>\frac{\partial \mbox{[NO}_3^{--}]}{\partial  {E}_{\mbox {NH}_3}}</a:t>
            </a:r>
          </a:p>
          <a:p>
            <a:endParaRPr lang="en-US" smtClean="0">
              <a:latin typeface="Times" pitchFamily="18" charset="0"/>
              <a:ea typeface="ＭＳ Ｐゴシック"/>
              <a:cs typeface="ＭＳ Ｐゴシック"/>
            </a:endParaRPr>
          </a:p>
          <a:p>
            <a:r>
              <a:rPr lang="en-US" smtClean="0">
                <a:latin typeface="Times" pitchFamily="18" charset="0"/>
                <a:ea typeface="ＭＳ Ｐゴシック"/>
                <a:cs typeface="ＭＳ Ｐゴシック"/>
              </a:rPr>
              <a:t>\frac{\partial RF}{\partial  {E}_{\mbox {SO}_2}}</a:t>
            </a:r>
          </a:p>
          <a:p>
            <a:endParaRPr lang="en-US" smtClean="0">
              <a:latin typeface="Times" pitchFamily="18" charset="0"/>
              <a:ea typeface="ＭＳ Ｐゴシック"/>
              <a:cs typeface="ＭＳ Ｐゴシック"/>
            </a:endParaRPr>
          </a:p>
          <a:p>
            <a:r>
              <a:rPr lang="en-US" smtClean="0">
                <a:latin typeface="Times" pitchFamily="18" charset="0"/>
                <a:ea typeface="ＭＳ Ｐゴシック"/>
                <a:cs typeface="ＭＳ Ｐゴシック"/>
              </a:rPr>
              <a:t>\frac{\partial RF}{\partial  {E}_{\mbox {BC}}}</a:t>
            </a:r>
          </a:p>
          <a:p>
            <a:endParaRPr lang="en-US" smtClean="0">
              <a:latin typeface="Times" pitchFamily="18" charset="0"/>
              <a:ea typeface="ＭＳ Ｐゴシック"/>
              <a:cs typeface="ＭＳ Ｐゴシック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2A4C63-876D-48DD-83BA-E92D0F498C35}" type="slidenum">
              <a:rPr lang="en-US" smtClean="0">
                <a:latin typeface="Times" pitchFamily="18" charset="0"/>
              </a:rPr>
              <a:pPr/>
              <a:t>11</a:t>
            </a:fld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5F4E4-4A0F-4577-A620-8D44B460B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EE5C5-11B1-4305-B000-001CC1704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227013"/>
            <a:ext cx="2159000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227013"/>
            <a:ext cx="6326188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9FB99-A24B-41FF-B9C9-3B586712C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09542-2CBF-4237-A4C8-1F88C19B6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290C6-51A2-47AD-AD29-94B69673D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88E40-8F39-4988-819F-2702C691B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FB3C0-7243-4D97-BFBB-4368F8DB7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5F2E1-FCEC-492F-9465-A8A30543E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1F487-48FC-472A-B068-33F8038CC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A8655-3080-40F0-A636-3C98EFFF7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2D1FA-FF4B-4CD7-AA10-965D0B2EA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3050" y="227013"/>
            <a:ext cx="8637588" cy="914400"/>
          </a:xfrm>
          <a:prstGeom prst="rect">
            <a:avLst/>
          </a:prstGeom>
          <a:noFill/>
          <a:ln w="28575">
            <a:solidFill>
              <a:srgbClr val="1712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fld id="{3C2382FF-DC8A-4FD1-BDB2-F9358A185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2"/>
          <p:cNvSpPr>
            <a:spLocks noChangeArrowheads="1"/>
          </p:cNvSpPr>
          <p:nvPr/>
        </p:nvSpPr>
        <p:spPr bwMode="auto">
          <a:xfrm>
            <a:off x="444500" y="152400"/>
            <a:ext cx="8369300" cy="1804988"/>
          </a:xfrm>
          <a:prstGeom prst="rect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584200" y="296863"/>
            <a:ext cx="79629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/>
              <a:t>Constraining Global Estimates of Aerosol Direct Radiative Forcing and Surface Concentrations </a:t>
            </a:r>
          </a:p>
        </p:txBody>
      </p:sp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3090863" y="2112963"/>
            <a:ext cx="29718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200"/>
              <a:t>Glory Science Team</a:t>
            </a:r>
          </a:p>
          <a:p>
            <a:pPr algn="ctr" eaLnBrk="0" hangingPunct="0"/>
            <a:r>
              <a:rPr lang="en-US" sz="2200"/>
              <a:t>08/12/2011</a:t>
            </a:r>
          </a:p>
        </p:txBody>
      </p:sp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134938" y="3389313"/>
            <a:ext cx="84455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b="1"/>
              <a:t>Daven K. Henze</a:t>
            </a:r>
            <a:r>
              <a:rPr lang="en-US" sz="1600"/>
              <a:t>, </a:t>
            </a:r>
            <a:r>
              <a:rPr lang="en-US" sz="1600" b="1"/>
              <a:t>Brian Meland</a:t>
            </a:r>
            <a:r>
              <a:rPr lang="en-US" sz="1600"/>
              <a:t>, University of Colorado Boulder</a:t>
            </a:r>
          </a:p>
          <a:p>
            <a:pPr eaLnBrk="0" hangingPunct="0"/>
            <a:r>
              <a:rPr lang="en-US" sz="1600" b="1"/>
              <a:t>Jun Wang, Xiaoguang Xu</a:t>
            </a:r>
            <a:r>
              <a:rPr lang="en-US" sz="1600"/>
              <a:t>, University of Nebraska Lincoln</a:t>
            </a:r>
          </a:p>
          <a:p>
            <a:pPr eaLnBrk="0" hangingPunct="0"/>
            <a:endParaRPr lang="en-US" sz="1600"/>
          </a:p>
          <a:p>
            <a:pPr eaLnBrk="0" hangingPunct="0"/>
            <a:r>
              <a:rPr lang="en-US" sz="1600" b="1"/>
              <a:t>Drew Shindell</a:t>
            </a:r>
            <a:r>
              <a:rPr lang="en-US" sz="1600"/>
              <a:t>, NASA GISS</a:t>
            </a:r>
          </a:p>
          <a:p>
            <a:pPr eaLnBrk="0" hangingPunct="0"/>
            <a:r>
              <a:rPr lang="en-US" sz="1600" b="1"/>
              <a:t>Robert Spurr</a:t>
            </a:r>
            <a:r>
              <a:rPr lang="en-US" sz="1600"/>
              <a:t>, RT Solutions</a:t>
            </a:r>
          </a:p>
          <a:p>
            <a:pPr eaLnBrk="0" hangingPunct="0"/>
            <a:endParaRPr lang="en-US" sz="1600"/>
          </a:p>
          <a:p>
            <a:pPr eaLnBrk="0" hangingPunct="0"/>
            <a:r>
              <a:rPr lang="en-US" sz="1600" b="1"/>
              <a:t>Monika Kopacz, Kumaresh Singh, Changsub Shim</a:t>
            </a:r>
          </a:p>
          <a:p>
            <a:pPr eaLnBrk="0" hangingPunct="0"/>
            <a:endParaRPr lang="en-US" sz="1600"/>
          </a:p>
          <a:p>
            <a:pPr eaLnBrk="0" hangingPunct="0"/>
            <a:endParaRPr lang="en-US" sz="1600"/>
          </a:p>
          <a:p>
            <a:pPr eaLnBrk="0" hangingPunct="0"/>
            <a:r>
              <a:rPr lang="en-US" sz="1600"/>
              <a:t> 		</a:t>
            </a:r>
          </a:p>
          <a:p>
            <a:pPr eaLnBrk="0" hangingPunct="0"/>
            <a:endParaRPr lang="en-US" sz="1600"/>
          </a:p>
        </p:txBody>
      </p:sp>
      <p:pic>
        <p:nvPicPr>
          <p:cNvPr id="14341" name="Picture 11" descr="&#10;NASA_logo.jpg                                                  00029C58Tybalt                         C0086706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4613" y="4391025"/>
            <a:ext cx="11541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3" name="Group 10"/>
          <p:cNvGrpSpPr>
            <a:grpSpLocks/>
          </p:cNvGrpSpPr>
          <p:nvPr/>
        </p:nvGrpSpPr>
        <p:grpSpPr bwMode="auto">
          <a:xfrm>
            <a:off x="7670800" y="5616575"/>
            <a:ext cx="1185863" cy="646113"/>
            <a:chOff x="550333" y="5236631"/>
            <a:chExt cx="1185334" cy="645803"/>
          </a:xfrm>
        </p:grpSpPr>
        <p:sp>
          <p:nvSpPr>
            <p:cNvPr id="14346" name="Oval 10"/>
            <p:cNvSpPr>
              <a:spLocks noChangeArrowheads="1"/>
            </p:cNvSpPr>
            <p:nvPr/>
          </p:nvSpPr>
          <p:spPr bwMode="auto">
            <a:xfrm>
              <a:off x="550333" y="5334000"/>
              <a:ext cx="1185334" cy="533400"/>
            </a:xfrm>
            <a:prstGeom prst="ellipse">
              <a:avLst/>
            </a:prstGeom>
            <a:solidFill>
              <a:schemeClr val="accent1">
                <a:alpha val="47058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grpSp>
          <p:nvGrpSpPr>
            <p:cNvPr id="14347" name="Group 11"/>
            <p:cNvGrpSpPr>
              <a:grpSpLocks/>
            </p:cNvGrpSpPr>
            <p:nvPr/>
          </p:nvGrpSpPr>
          <p:grpSpPr bwMode="auto">
            <a:xfrm>
              <a:off x="607470" y="5236631"/>
              <a:ext cx="537877" cy="645803"/>
              <a:chOff x="1212852" y="5685367"/>
              <a:chExt cx="537877" cy="645803"/>
            </a:xfrm>
          </p:grpSpPr>
          <p:sp>
            <p:nvSpPr>
              <p:cNvPr id="14349" name="TextBox 13"/>
              <p:cNvSpPr txBox="1">
                <a:spLocks noChangeArrowheads="1"/>
              </p:cNvSpPr>
              <p:nvPr/>
            </p:nvSpPr>
            <p:spPr bwMode="auto">
              <a:xfrm>
                <a:off x="1212852" y="5690127"/>
                <a:ext cx="537877" cy="641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3600"/>
                  <a:t>G</a:t>
                </a:r>
              </a:p>
            </p:txBody>
          </p:sp>
          <p:sp>
            <p:nvSpPr>
              <p:cNvPr id="14350" name="TextBox 14"/>
              <p:cNvSpPr txBox="1">
                <a:spLocks noChangeArrowheads="1"/>
              </p:cNvSpPr>
              <p:nvPr/>
            </p:nvSpPr>
            <p:spPr bwMode="auto">
              <a:xfrm>
                <a:off x="1281078" y="5685367"/>
                <a:ext cx="395078" cy="579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3200"/>
                  <a:t>c</a:t>
                </a:r>
              </a:p>
            </p:txBody>
          </p:sp>
        </p:grpSp>
        <p:sp>
          <p:nvSpPr>
            <p:cNvPr id="14348" name="TextBox 12"/>
            <p:cNvSpPr txBox="1">
              <a:spLocks noChangeArrowheads="1"/>
            </p:cNvSpPr>
            <p:nvPr/>
          </p:nvSpPr>
          <p:spPr bwMode="auto">
            <a:xfrm>
              <a:off x="939097" y="5368330"/>
              <a:ext cx="721991" cy="456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/>
                <a:t>adj</a:t>
              </a:r>
            </a:p>
          </p:txBody>
        </p:sp>
      </p:grpSp>
      <p:pic>
        <p:nvPicPr>
          <p:cNvPr id="14344" name="Picture 8" descr="cuseal-300x3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4938" y="2124075"/>
            <a:ext cx="101282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5" descr="UNL_logo_for_pp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00" y="3524250"/>
            <a:ext cx="15748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Direct Radiative Forcing efficiencies</a:t>
            </a:r>
            <a:endParaRPr lang="en-US" baseline="-25000" smtClean="0">
              <a:ea typeface="ＭＳ Ｐゴシック"/>
              <a:cs typeface="ＭＳ Ｐゴシック"/>
            </a:endParaRPr>
          </a:p>
        </p:txBody>
      </p:sp>
      <p:sp>
        <p:nvSpPr>
          <p:cNvPr id="23554" name="TextBox 23"/>
          <p:cNvSpPr txBox="1">
            <a:spLocks noChangeArrowheads="1"/>
          </p:cNvSpPr>
          <p:nvPr/>
        </p:nvSpPr>
        <p:spPr bwMode="auto">
          <a:xfrm>
            <a:off x="0" y="1485900"/>
            <a:ext cx="84788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200"/>
              <a:t>The % change in radiative forcing per change in emission:</a:t>
            </a:r>
          </a:p>
        </p:txBody>
      </p:sp>
      <p:sp>
        <p:nvSpPr>
          <p:cNvPr id="23555" name="TextBox 24"/>
          <p:cNvSpPr txBox="1">
            <a:spLocks noChangeArrowheads="1"/>
          </p:cNvSpPr>
          <p:nvPr/>
        </p:nvSpPr>
        <p:spPr bwMode="auto">
          <a:xfrm>
            <a:off x="1025525" y="5829300"/>
            <a:ext cx="71501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200">
                <a:solidFill>
                  <a:srgbClr val="FF0000"/>
                </a:solidFill>
              </a:rPr>
              <a:t>Variability indicates importance of hi-res analysis </a:t>
            </a:r>
          </a:p>
        </p:txBody>
      </p:sp>
      <p:pic>
        <p:nvPicPr>
          <p:cNvPr id="23556" name="Picture 8" descr="total_efic_flux.eps"/>
          <p:cNvPicPr>
            <a:picLocks noChangeAspect="1"/>
          </p:cNvPicPr>
          <p:nvPr/>
        </p:nvPicPr>
        <p:blipFill>
          <a:blip r:embed="rId2"/>
          <a:srcRect l="50497" t="53326" r="-693" b="3954"/>
          <a:stretch>
            <a:fillRect/>
          </a:stretch>
        </p:blipFill>
        <p:spPr bwMode="auto">
          <a:xfrm>
            <a:off x="4694238" y="2687638"/>
            <a:ext cx="4057650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9" descr="total_efic_flux.eps"/>
          <p:cNvPicPr>
            <a:picLocks noChangeAspect="1"/>
          </p:cNvPicPr>
          <p:nvPr/>
        </p:nvPicPr>
        <p:blipFill>
          <a:blip r:embed="rId2"/>
          <a:srcRect t="3639" r="50058" b="52785"/>
          <a:stretch>
            <a:fillRect/>
          </a:stretch>
        </p:blipFill>
        <p:spPr bwMode="auto">
          <a:xfrm>
            <a:off x="509588" y="2667000"/>
            <a:ext cx="4037012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Box 10"/>
          <p:cNvSpPr txBox="1">
            <a:spLocks noChangeArrowheads="1"/>
          </p:cNvSpPr>
          <p:nvPr/>
        </p:nvSpPr>
        <p:spPr bwMode="auto">
          <a:xfrm>
            <a:off x="496888" y="2286000"/>
            <a:ext cx="203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/>
              <a:t>Emissions of BC</a:t>
            </a:r>
          </a:p>
        </p:txBody>
      </p:sp>
      <p:sp>
        <p:nvSpPr>
          <p:cNvPr id="23559" name="TextBox 11"/>
          <p:cNvSpPr txBox="1">
            <a:spLocks noChangeArrowheads="1"/>
          </p:cNvSpPr>
          <p:nvPr/>
        </p:nvSpPr>
        <p:spPr bwMode="auto">
          <a:xfrm>
            <a:off x="4713288" y="2227263"/>
            <a:ext cx="2157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/>
              <a:t>Emissions of NH</a:t>
            </a:r>
            <a:r>
              <a:rPr lang="en-US" sz="1800" baseline="-25000"/>
              <a:t>3</a:t>
            </a:r>
          </a:p>
        </p:txBody>
      </p:sp>
      <p:sp>
        <p:nvSpPr>
          <p:cNvPr id="23560" name="TextBox 13"/>
          <p:cNvSpPr txBox="1">
            <a:spLocks noChangeArrowheads="1"/>
          </p:cNvSpPr>
          <p:nvPr/>
        </p:nvSpPr>
        <p:spPr bwMode="auto">
          <a:xfrm>
            <a:off x="3532188" y="5118100"/>
            <a:ext cx="2682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/>
              <a:t>W m</a:t>
            </a:r>
            <a:r>
              <a:rPr lang="en-US" sz="1800" baseline="30000"/>
              <a:t>-2</a:t>
            </a:r>
            <a:r>
              <a:rPr lang="en-US" sz="1800"/>
              <a:t> / (kg m</a:t>
            </a:r>
            <a:r>
              <a:rPr lang="en-US" sz="1800" baseline="30000"/>
              <a:t>-2</a:t>
            </a:r>
            <a:r>
              <a:rPr lang="en-US" sz="1800"/>
              <a:t> yr</a:t>
            </a:r>
            <a:r>
              <a:rPr lang="en-US" sz="1800" baseline="30000"/>
              <a:t>-1</a:t>
            </a:r>
            <a:r>
              <a:rPr lang="en-US" sz="180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Validation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603750" y="1290638"/>
            <a:ext cx="3925888" cy="26352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Verdana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900113" y="4000500"/>
            <a:ext cx="7778750" cy="278288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Verdana" charset="0"/>
            </a:endParaRPr>
          </a:p>
        </p:txBody>
      </p:sp>
      <p:pic>
        <p:nvPicPr>
          <p:cNvPr id="24580" name="Picture 6" descr="scatter_plots_thin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1613" y="1441450"/>
            <a:ext cx="6523037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1" descr="PastedGraphic-5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3300" y="2832100"/>
            <a:ext cx="11128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2" descr="PastedGraphic-6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89750" y="2808288"/>
            <a:ext cx="86995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206500" y="3962400"/>
            <a:ext cx="7594600" cy="28321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Validation: lumped impacts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81000" y="2286000"/>
          <a:ext cx="8597900" cy="3073400"/>
        </p:xfrm>
        <a:graphic>
          <a:graphicData uri="http://schemas.openxmlformats.org/drawingml/2006/table">
            <a:tbl>
              <a:tblPr/>
              <a:tblGrid>
                <a:gridCol w="1955800"/>
                <a:gridCol w="3064092"/>
                <a:gridCol w="3578008"/>
              </a:tblGrid>
              <a:tr h="8459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Verdana"/>
                        </a:rPr>
                        <a:t>perturb x 100%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latin typeface="Verdana"/>
                        </a:rPr>
                        <a:t>Adjoint esitimate [W/m</a:t>
                      </a:r>
                      <a:r>
                        <a:rPr lang="en-US" sz="1600" b="1" i="0" u="none" strike="noStrike" baseline="30000">
                          <a:latin typeface="Verdana"/>
                        </a:rPr>
                        <a:t>2</a:t>
                      </a:r>
                      <a:r>
                        <a:rPr lang="en-US" sz="1600" b="1" i="0" u="none" strike="noStrike">
                          <a:latin typeface="Verdana"/>
                        </a:rPr>
                        <a:t>]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latin typeface="Verdana"/>
                        </a:rPr>
                        <a:t>Forward model RF [W/m</a:t>
                      </a:r>
                      <a:r>
                        <a:rPr lang="en-US" sz="1600" b="1" i="0" u="none" strike="noStrike" baseline="30000">
                          <a:latin typeface="Verdana"/>
                        </a:rPr>
                        <a:t>2</a:t>
                      </a:r>
                      <a:r>
                        <a:rPr lang="en-US" sz="1600" b="1" i="0" u="none" strike="noStrike">
                          <a:latin typeface="Verdana"/>
                        </a:rPr>
                        <a:t>]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OC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-0.10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-0.13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Verdana"/>
                        </a:rPr>
                        <a:t>BC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0.23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0.21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SO2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-0.27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-0.27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NH3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-0.07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-0.06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0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NOx+NH3+SO2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-0.72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-0.86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6645" name="Picture 20" descr="PastedGraphic-7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4850" y="1524000"/>
            <a:ext cx="476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Apply to RCP45 2050 scenario</a:t>
            </a:r>
            <a:endParaRPr lang="en-US" baseline="-25000" smtClean="0">
              <a:ea typeface="ＭＳ Ｐゴシック"/>
              <a:cs typeface="ＭＳ Ｐゴシック"/>
            </a:endParaRPr>
          </a:p>
        </p:txBody>
      </p:sp>
      <p:pic>
        <p:nvPicPr>
          <p:cNvPr id="27650" name="Picture 11" descr="supp_plot_RCP45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238" y="1343025"/>
            <a:ext cx="7835900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57200" y="3937000"/>
            <a:ext cx="8356600" cy="27559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Apply to RCP45 2050 scenario</a:t>
            </a:r>
            <a:endParaRPr lang="en-US" baseline="-25000" smtClean="0">
              <a:ea typeface="ＭＳ Ｐゴシック"/>
              <a:cs typeface="ＭＳ Ｐゴシック"/>
            </a:endParaRPr>
          </a:p>
        </p:txBody>
      </p:sp>
      <p:pic>
        <p:nvPicPr>
          <p:cNvPr id="28674" name="Picture 13" descr="RCP45_2050.eps"/>
          <p:cNvPicPr>
            <a:picLocks noChangeAspect="1"/>
          </p:cNvPicPr>
          <p:nvPr/>
        </p:nvPicPr>
        <p:blipFill>
          <a:blip r:embed="rId2"/>
          <a:srcRect l="64508" t="55888" r="21521" b="16144"/>
          <a:stretch>
            <a:fillRect/>
          </a:stretch>
        </p:blipFill>
        <p:spPr bwMode="auto">
          <a:xfrm>
            <a:off x="7429500" y="2489200"/>
            <a:ext cx="15621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5" name="Group 20"/>
          <p:cNvGrpSpPr>
            <a:grpSpLocks/>
          </p:cNvGrpSpPr>
          <p:nvPr/>
        </p:nvGrpSpPr>
        <p:grpSpPr bwMode="auto">
          <a:xfrm>
            <a:off x="0" y="1273175"/>
            <a:ext cx="7434263" cy="5584825"/>
            <a:chOff x="0" y="1272727"/>
            <a:chExt cx="7433733" cy="5585273"/>
          </a:xfrm>
        </p:grpSpPr>
        <p:pic>
          <p:nvPicPr>
            <p:cNvPr id="28676" name="Picture 12" descr="RCP45_2050.eps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272727"/>
              <a:ext cx="7433733" cy="5585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7" name="Rectangle 18"/>
            <p:cNvSpPr>
              <a:spLocks noChangeArrowheads="1"/>
            </p:cNvSpPr>
            <p:nvPr/>
          </p:nvSpPr>
          <p:spPr bwMode="auto">
            <a:xfrm>
              <a:off x="4749800" y="4368800"/>
              <a:ext cx="1231900" cy="156210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Efficiency vs magnitude of emissions</a:t>
            </a:r>
            <a:endParaRPr lang="en-US" sz="2800" baseline="-25000" smtClean="0">
              <a:ea typeface="ＭＳ Ｐゴシック"/>
              <a:cs typeface="ＭＳ Ｐゴシック"/>
            </a:endParaRPr>
          </a:p>
        </p:txBody>
      </p:sp>
      <p:pic>
        <p:nvPicPr>
          <p:cNvPr id="29698" name="Picture 5" descr="ems_vs_eff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" y="1587500"/>
            <a:ext cx="7099300" cy="497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6"/>
          <p:cNvSpPr txBox="1">
            <a:spLocks noChangeArrowheads="1"/>
          </p:cNvSpPr>
          <p:nvPr/>
        </p:nvSpPr>
        <p:spPr bwMode="auto">
          <a:xfrm>
            <a:off x="203200" y="1206500"/>
            <a:ext cx="54879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200"/>
              <a:t>Consider the cell-by-cell relationship:</a:t>
            </a:r>
          </a:p>
        </p:txBody>
      </p:sp>
      <p:pic>
        <p:nvPicPr>
          <p:cNvPr id="29700" name="Picture 7" descr="RCP45_2050.eps"/>
          <p:cNvPicPr>
            <a:picLocks noChangeAspect="1"/>
          </p:cNvPicPr>
          <p:nvPr/>
        </p:nvPicPr>
        <p:blipFill>
          <a:blip r:embed="rId3"/>
          <a:srcRect l="64508" t="55888" r="21521" b="16144"/>
          <a:stretch>
            <a:fillRect/>
          </a:stretch>
        </p:blipFill>
        <p:spPr bwMode="auto">
          <a:xfrm>
            <a:off x="7429500" y="2489200"/>
            <a:ext cx="15621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Efficiency vs magnitude of emissions</a:t>
            </a:r>
            <a:endParaRPr lang="en-US" sz="2800" baseline="-25000" smtClean="0">
              <a:ea typeface="ＭＳ Ｐゴシック"/>
              <a:cs typeface="ＭＳ Ｐゴシック"/>
            </a:endParaRPr>
          </a:p>
        </p:txBody>
      </p:sp>
      <p:sp>
        <p:nvSpPr>
          <p:cNvPr id="30722" name="TextBox 4"/>
          <p:cNvSpPr txBox="1">
            <a:spLocks noChangeArrowheads="1"/>
          </p:cNvSpPr>
          <p:nvPr/>
        </p:nvSpPr>
        <p:spPr bwMode="auto">
          <a:xfrm>
            <a:off x="203200" y="1206500"/>
            <a:ext cx="3327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200"/>
              <a:t>aggregated by sector:</a:t>
            </a:r>
          </a:p>
        </p:txBody>
      </p:sp>
      <p:pic>
        <p:nvPicPr>
          <p:cNvPr id="30723" name="Picture 6" descr="RCP45_2050.eps"/>
          <p:cNvPicPr>
            <a:picLocks noChangeAspect="1"/>
          </p:cNvPicPr>
          <p:nvPr/>
        </p:nvPicPr>
        <p:blipFill>
          <a:blip r:embed="rId2"/>
          <a:srcRect l="64508" t="55888" r="21521" b="16144"/>
          <a:stretch>
            <a:fillRect/>
          </a:stretch>
        </p:blipFill>
        <p:spPr bwMode="auto">
          <a:xfrm>
            <a:off x="7429500" y="2489200"/>
            <a:ext cx="15621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24" name="Group 11"/>
          <p:cNvGrpSpPr>
            <a:grpSpLocks/>
          </p:cNvGrpSpPr>
          <p:nvPr/>
        </p:nvGrpSpPr>
        <p:grpSpPr bwMode="auto">
          <a:xfrm>
            <a:off x="474663" y="1612900"/>
            <a:ext cx="7099300" cy="4954588"/>
            <a:chOff x="474134" y="1612900"/>
            <a:chExt cx="7099300" cy="4955116"/>
          </a:xfrm>
        </p:grpSpPr>
        <p:grpSp>
          <p:nvGrpSpPr>
            <p:cNvPr id="30725" name="Group 8"/>
            <p:cNvGrpSpPr>
              <a:grpSpLocks/>
            </p:cNvGrpSpPr>
            <p:nvPr/>
          </p:nvGrpSpPr>
          <p:grpSpPr bwMode="auto">
            <a:xfrm>
              <a:off x="474134" y="1612900"/>
              <a:ext cx="7099300" cy="4955116"/>
              <a:chOff x="474134" y="1612900"/>
              <a:chExt cx="7099300" cy="4955116"/>
            </a:xfrm>
          </p:grpSpPr>
          <p:pic>
            <p:nvPicPr>
              <p:cNvPr id="30727" name="Picture 3" descr="ems_vs_eff_sector.eps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74134" y="1612900"/>
                <a:ext cx="7099300" cy="4955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728" name="Rectangle 7"/>
              <p:cNvSpPr>
                <a:spLocks noChangeArrowheads="1"/>
              </p:cNvSpPr>
              <p:nvPr/>
            </p:nvSpPr>
            <p:spPr bwMode="auto">
              <a:xfrm>
                <a:off x="5130800" y="4165600"/>
                <a:ext cx="1498600" cy="1981200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</p:grpSp>
        <p:cxnSp>
          <p:nvCxnSpPr>
            <p:cNvPr id="30726" name="Straight Connector 10"/>
            <p:cNvCxnSpPr>
              <a:cxnSpLocks noChangeShapeType="1"/>
            </p:cNvCxnSpPr>
            <p:nvPr/>
          </p:nvCxnSpPr>
          <p:spPr bwMode="auto">
            <a:xfrm flipV="1">
              <a:off x="4229100" y="4127500"/>
              <a:ext cx="2667000" cy="2044700"/>
            </a:xfrm>
            <a:prstGeom prst="line">
              <a:avLst/>
            </a:prstGeom>
            <a:noFill/>
            <a:ln w="3175" algn="ctr">
              <a:solidFill>
                <a:schemeClr val="bg2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Ok, but what is Gloryous about this?</a:t>
            </a:r>
            <a:endParaRPr lang="en-US" baseline="-25000" smtClean="0">
              <a:ea typeface="ＭＳ Ｐゴシック"/>
              <a:cs typeface="ＭＳ Ｐゴシック"/>
            </a:endParaRPr>
          </a:p>
        </p:txBody>
      </p:sp>
      <p:sp>
        <p:nvSpPr>
          <p:cNvPr id="31746" name="TextBox 4"/>
          <p:cNvSpPr txBox="1">
            <a:spLocks noChangeArrowheads="1"/>
          </p:cNvSpPr>
          <p:nvPr/>
        </p:nvSpPr>
        <p:spPr bwMode="auto">
          <a:xfrm>
            <a:off x="233363" y="3951288"/>
            <a:ext cx="85471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Focus on radiative </a:t>
            </a:r>
            <a:r>
              <a:rPr lang="en-US" i="1"/>
              <a:t>forcing</a:t>
            </a:r>
            <a:r>
              <a:rPr lang="en-US"/>
              <a:t> rather than </a:t>
            </a:r>
            <a:r>
              <a:rPr lang="en-US" i="1"/>
              <a:t>effects</a:t>
            </a:r>
            <a:r>
              <a:rPr lang="en-US"/>
              <a:t>:</a:t>
            </a:r>
          </a:p>
          <a:p>
            <a:pPr eaLnBrk="0" hangingPunct="0"/>
            <a:r>
              <a:rPr lang="en-US"/>
              <a:t>	- how much of the influence comes from </a:t>
            </a:r>
          </a:p>
          <a:p>
            <a:pPr eaLnBrk="0" hangingPunct="0"/>
            <a:r>
              <a:rPr lang="en-US"/>
              <a:t>            anthropogenic emissions?</a:t>
            </a:r>
          </a:p>
          <a:p>
            <a:pPr eaLnBrk="0" hangingPunct="0"/>
            <a:r>
              <a:rPr lang="en-US"/>
              <a:t>	- what is the RF for different emissions scenarios?</a:t>
            </a:r>
          </a:p>
          <a:p>
            <a:pPr eaLnBrk="0" hangingPunct="0"/>
            <a:r>
              <a:rPr lang="en-US"/>
              <a:t>		--&gt; potential as screening tool    </a:t>
            </a:r>
          </a:p>
          <a:p>
            <a:pPr eaLnBrk="0" hangingPunct="0"/>
            <a:endParaRPr lang="en-US"/>
          </a:p>
        </p:txBody>
      </p:sp>
      <p:pic>
        <p:nvPicPr>
          <p:cNvPr id="31747" name="Picture 6" descr="pastedGraphic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0700" y="5883275"/>
            <a:ext cx="30781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7"/>
          <p:cNvSpPr>
            <a:spLocks noChangeArrowheads="1"/>
          </p:cNvSpPr>
          <p:nvPr/>
        </p:nvSpPr>
        <p:spPr bwMode="auto">
          <a:xfrm>
            <a:off x="127000" y="3862388"/>
            <a:ext cx="9017000" cy="29956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127000" y="1898650"/>
            <a:ext cx="9017000" cy="29956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en-US" dirty="0">
                <a:latin typeface="Verdana" charset="0"/>
              </a:rPr>
              <a:t>1.  Species / Sectors / Regions with large heterogeneity in efficiency and large uncertainty in emissions play large role in DRF. </a:t>
            </a:r>
          </a:p>
          <a:p>
            <a:pPr eaLnBrk="0" hangingPunct="0">
              <a:defRPr/>
            </a:pPr>
            <a:endParaRPr lang="en-US" dirty="0">
              <a:latin typeface="Verdana" charset="0"/>
            </a:endParaRPr>
          </a:p>
          <a:p>
            <a:pPr marL="457200" indent="-457200" eaLnBrk="0" hangingPunct="0">
              <a:buFontTx/>
              <a:buAutoNum type="arabicPeriod" startAt="2"/>
              <a:defRPr/>
            </a:pPr>
            <a:r>
              <a:rPr lang="en-US" dirty="0">
                <a:latin typeface="Verdana" charset="0"/>
              </a:rPr>
              <a:t>Improving estimates of aerosol sources and distributions will lead to enhanced utility of DRF.</a:t>
            </a:r>
          </a:p>
          <a:p>
            <a:pPr marL="457200" indent="-457200" eaLnBrk="0" hangingPunct="0">
              <a:buFontTx/>
              <a:buAutoNum type="arabicPeriod" startAt="2"/>
              <a:defRPr/>
            </a:pPr>
            <a:endParaRPr lang="en-US" dirty="0">
              <a:latin typeface="Verdana" charset="0"/>
            </a:endParaRPr>
          </a:p>
          <a:p>
            <a:pPr marL="457200" indent="-457200" eaLnBrk="0" hangingPunct="0">
              <a:buFontTx/>
              <a:buAutoNum type="arabicPeriod" startAt="2"/>
              <a:defRPr/>
            </a:pPr>
            <a:r>
              <a:rPr lang="en-US" dirty="0">
                <a:latin typeface="Verdana" charset="0"/>
              </a:rPr>
              <a:t>Observations from APS / RSP and additional platforms can help us constrain these factors.</a:t>
            </a:r>
          </a:p>
          <a:p>
            <a:pPr marL="457200" indent="-457200" eaLnBrk="0" hangingPunct="0">
              <a:defRPr/>
            </a:pPr>
            <a:endParaRPr lang="en-US" dirty="0">
              <a:latin typeface="Verdana" charset="0"/>
            </a:endParaRPr>
          </a:p>
          <a:p>
            <a:pPr marL="457200" indent="-457200" eaLnBrk="0" hangingPunct="0">
              <a:defRPr/>
            </a:pPr>
            <a:endParaRPr lang="en-US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What role does polarimetry play?</a:t>
            </a:r>
            <a:endParaRPr lang="en-US" sz="2800" baseline="-25000" smtClean="0">
              <a:ea typeface="ＭＳ Ｐゴシック"/>
              <a:cs typeface="ＭＳ Ｐゴシック"/>
            </a:endParaRPr>
          </a:p>
        </p:txBody>
      </p:sp>
      <p:sp>
        <p:nvSpPr>
          <p:cNvPr id="32770" name="TextBox 4"/>
          <p:cNvSpPr txBox="1">
            <a:spLocks noChangeArrowheads="1"/>
          </p:cNvSpPr>
          <p:nvPr/>
        </p:nvSpPr>
        <p:spPr bwMode="auto">
          <a:xfrm>
            <a:off x="233363" y="3951288"/>
            <a:ext cx="85471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Focus on radiative </a:t>
            </a:r>
            <a:r>
              <a:rPr lang="en-US" i="1"/>
              <a:t>forcing</a:t>
            </a:r>
            <a:r>
              <a:rPr lang="en-US"/>
              <a:t> rather than </a:t>
            </a:r>
            <a:r>
              <a:rPr lang="en-US" i="1"/>
              <a:t>effects</a:t>
            </a:r>
            <a:r>
              <a:rPr lang="en-US"/>
              <a:t>:</a:t>
            </a:r>
          </a:p>
          <a:p>
            <a:pPr eaLnBrk="0" hangingPunct="0"/>
            <a:r>
              <a:rPr lang="en-US"/>
              <a:t>	- how much of the influence comes from </a:t>
            </a:r>
          </a:p>
          <a:p>
            <a:pPr eaLnBrk="0" hangingPunct="0"/>
            <a:r>
              <a:rPr lang="en-US"/>
              <a:t>            anthropogenic emissions?</a:t>
            </a:r>
          </a:p>
          <a:p>
            <a:pPr eaLnBrk="0" hangingPunct="0"/>
            <a:r>
              <a:rPr lang="en-US"/>
              <a:t>	- what is the RF for different emissions scenarios?</a:t>
            </a:r>
          </a:p>
          <a:p>
            <a:pPr eaLnBrk="0" hangingPunct="0"/>
            <a:r>
              <a:rPr lang="en-US"/>
              <a:t>		--&gt; potential as screening tool    </a:t>
            </a:r>
          </a:p>
          <a:p>
            <a:pPr eaLnBrk="0" hangingPunct="0"/>
            <a:endParaRPr lang="en-US"/>
          </a:p>
        </p:txBody>
      </p:sp>
      <p:pic>
        <p:nvPicPr>
          <p:cNvPr id="32771" name="Picture 6" descr="pastedGraphic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0700" y="5883275"/>
            <a:ext cx="30781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127000" y="3862388"/>
            <a:ext cx="9017000" cy="29956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127000" y="1898650"/>
            <a:ext cx="9017000" cy="299561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2774" name="TextBox 9"/>
          <p:cNvSpPr txBox="1">
            <a:spLocks noChangeArrowheads="1"/>
          </p:cNvSpPr>
          <p:nvPr/>
        </p:nvSpPr>
        <p:spPr bwMode="auto">
          <a:xfrm>
            <a:off x="487363" y="1651000"/>
            <a:ext cx="7874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Have considered constraints on aerosol properties and aerosol classification.</a:t>
            </a:r>
          </a:p>
          <a:p>
            <a:pPr eaLnBrk="0" hangingPunct="0"/>
            <a:endParaRPr lang="en-US"/>
          </a:p>
          <a:p>
            <a:pPr eaLnBrk="0" hangingPunct="0"/>
            <a:endParaRPr lang="en-US"/>
          </a:p>
          <a:p>
            <a:pPr eaLnBrk="0" hangingPunct="0"/>
            <a:r>
              <a:rPr lang="en-US"/>
              <a:t>To what extent could APS observations provide constraints on aerosol composition vs model parameters? </a:t>
            </a:r>
          </a:p>
          <a:p>
            <a:pPr eaLnBrk="0" hangingPunct="0"/>
            <a:endParaRPr lang="en-US"/>
          </a:p>
          <a:p>
            <a:pPr eaLnBrk="0" hangingPunct="0"/>
            <a:r>
              <a:rPr lang="en-US"/>
              <a:t>To what extent can these constraints be propogated back through a model to constraints on sources?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ea typeface="ＭＳ Ｐゴシック"/>
                <a:cs typeface="ＭＳ Ｐゴシック"/>
              </a:rPr>
              <a:t>Sensitivity of polarization with respect to layer-by-layer aerosol properties using VLIDORT+linearized MIE</a:t>
            </a:r>
            <a:endParaRPr lang="en-US" sz="2400" baseline="-25000" smtClean="0">
              <a:ea typeface="ＭＳ Ｐゴシック"/>
              <a:cs typeface="ＭＳ Ｐゴシック"/>
            </a:endParaRPr>
          </a:p>
        </p:txBody>
      </p:sp>
      <p:sp>
        <p:nvSpPr>
          <p:cNvPr id="33794" name="TextBox 4"/>
          <p:cNvSpPr txBox="1">
            <a:spLocks noChangeArrowheads="1"/>
          </p:cNvSpPr>
          <p:nvPr/>
        </p:nvSpPr>
        <p:spPr bwMode="auto">
          <a:xfrm>
            <a:off x="233363" y="3951288"/>
            <a:ext cx="85471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Focus on radiative </a:t>
            </a:r>
            <a:r>
              <a:rPr lang="en-US" i="1"/>
              <a:t>forcing</a:t>
            </a:r>
            <a:r>
              <a:rPr lang="en-US"/>
              <a:t> rather than </a:t>
            </a:r>
            <a:r>
              <a:rPr lang="en-US" i="1"/>
              <a:t>effects</a:t>
            </a:r>
            <a:r>
              <a:rPr lang="en-US"/>
              <a:t>:</a:t>
            </a:r>
          </a:p>
          <a:p>
            <a:pPr eaLnBrk="0" hangingPunct="0"/>
            <a:r>
              <a:rPr lang="en-US"/>
              <a:t>	- how much of the influence comes from </a:t>
            </a:r>
          </a:p>
          <a:p>
            <a:pPr eaLnBrk="0" hangingPunct="0"/>
            <a:r>
              <a:rPr lang="en-US"/>
              <a:t>            anthropogenic emissions?</a:t>
            </a:r>
          </a:p>
          <a:p>
            <a:pPr eaLnBrk="0" hangingPunct="0"/>
            <a:r>
              <a:rPr lang="en-US"/>
              <a:t>	- what is the RF for different emissions scenarios?</a:t>
            </a:r>
          </a:p>
          <a:p>
            <a:pPr eaLnBrk="0" hangingPunct="0"/>
            <a:r>
              <a:rPr lang="en-US"/>
              <a:t>		--&gt; potential as screening tool    </a:t>
            </a:r>
          </a:p>
          <a:p>
            <a:pPr eaLnBrk="0" hangingPunct="0"/>
            <a:endParaRPr lang="en-US"/>
          </a:p>
        </p:txBody>
      </p:sp>
      <p:pic>
        <p:nvPicPr>
          <p:cNvPr id="33795" name="Picture 6" descr="pastedGraphic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0700" y="5883275"/>
            <a:ext cx="30781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127000" y="3862388"/>
            <a:ext cx="9017000" cy="29956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33797" name="Picture 11"/>
          <p:cNvPicPr>
            <a:picLocks noChangeAspect="1"/>
          </p:cNvPicPr>
          <p:nvPr/>
        </p:nvPicPr>
        <p:blipFill>
          <a:blip r:embed="rId3"/>
          <a:srcRect t="4237" r="-447" b="49759"/>
          <a:stretch>
            <a:fillRect/>
          </a:stretch>
        </p:blipFill>
        <p:spPr bwMode="auto">
          <a:xfrm>
            <a:off x="-76200" y="1335088"/>
            <a:ext cx="7924800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3"/>
          <p:cNvPicPr>
            <a:picLocks noChangeAspect="1"/>
          </p:cNvPicPr>
          <p:nvPr/>
        </p:nvPicPr>
        <p:blipFill>
          <a:blip r:embed="rId4"/>
          <a:srcRect t="4074" r="21098" b="50742"/>
          <a:stretch>
            <a:fillRect/>
          </a:stretch>
        </p:blipFill>
        <p:spPr bwMode="auto">
          <a:xfrm>
            <a:off x="-114300" y="4013200"/>
            <a:ext cx="63119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Box 15"/>
          <p:cNvSpPr txBox="1">
            <a:spLocks noChangeArrowheads="1"/>
          </p:cNvSpPr>
          <p:nvPr/>
        </p:nvSpPr>
        <p:spPr bwMode="auto">
          <a:xfrm>
            <a:off x="787400" y="3048000"/>
            <a:ext cx="2992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w.r.t. mean radius</a:t>
            </a:r>
          </a:p>
        </p:txBody>
      </p:sp>
      <p:sp>
        <p:nvSpPr>
          <p:cNvPr id="33800" name="TextBox 16"/>
          <p:cNvSpPr txBox="1">
            <a:spLocks noChangeArrowheads="1"/>
          </p:cNvSpPr>
          <p:nvPr/>
        </p:nvSpPr>
        <p:spPr bwMode="auto">
          <a:xfrm>
            <a:off x="723900" y="5816600"/>
            <a:ext cx="3486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w.r.t. refractive index</a:t>
            </a:r>
          </a:p>
        </p:txBody>
      </p:sp>
      <p:sp>
        <p:nvSpPr>
          <p:cNvPr id="33801" name="TextBox 17"/>
          <p:cNvSpPr txBox="1">
            <a:spLocks noChangeArrowheads="1"/>
          </p:cNvSpPr>
          <p:nvPr/>
        </p:nvSpPr>
        <p:spPr bwMode="auto">
          <a:xfrm>
            <a:off x="6161088" y="3746500"/>
            <a:ext cx="3055937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• relate to emissions</a:t>
            </a:r>
          </a:p>
          <a:p>
            <a:pPr eaLnBrk="0" hangingPunct="0"/>
            <a:endParaRPr lang="en-US" sz="2000"/>
          </a:p>
          <a:p>
            <a:pPr eaLnBrk="0" hangingPunct="0"/>
            <a:r>
              <a:rPr lang="en-US" sz="2000"/>
              <a:t>• test more conditions</a:t>
            </a:r>
          </a:p>
          <a:p>
            <a:pPr eaLnBrk="0" hangingPunct="0"/>
            <a:endParaRPr lang="en-US" sz="2000"/>
          </a:p>
          <a:p>
            <a:pPr eaLnBrk="0" hangingPunct="0"/>
            <a:r>
              <a:rPr lang="en-US" sz="2000"/>
              <a:t>• explore more multi-</a:t>
            </a:r>
          </a:p>
          <a:p>
            <a:pPr eaLnBrk="0" hangingPunct="0"/>
            <a:r>
              <a:rPr lang="en-US" sz="2000"/>
              <a:t>facted metrics</a:t>
            </a:r>
          </a:p>
          <a:p>
            <a:pPr eaLnBrk="0" hangingPunct="0"/>
            <a:endParaRPr lang="en-US" sz="2000"/>
          </a:p>
          <a:p>
            <a:pPr eaLnBrk="0" hangingPunct="0"/>
            <a:r>
              <a:rPr lang="en-US" sz="2000"/>
              <a:t>• develop rankings</a:t>
            </a:r>
          </a:p>
        </p:txBody>
      </p:sp>
      <p:sp>
        <p:nvSpPr>
          <p:cNvPr id="33802" name="TextBox 18"/>
          <p:cNvSpPr txBox="1">
            <a:spLocks noChangeArrowheads="1"/>
          </p:cNvSpPr>
          <p:nvPr/>
        </p:nvSpPr>
        <p:spPr bwMode="auto">
          <a:xfrm>
            <a:off x="6350000" y="6497638"/>
            <a:ext cx="2889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i="1"/>
              <a:t>Brian Meland, CU Boulder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ea typeface="ＭＳ Ｐゴシック"/>
                <a:cs typeface="ＭＳ Ｐゴシック"/>
              </a:rPr>
              <a:t>Short Lived Climate Forcing Agents</a:t>
            </a:r>
          </a:p>
        </p:txBody>
      </p:sp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265113" y="1249363"/>
            <a:ext cx="5106987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200" b="1"/>
              <a:t>Aerosol DRF</a:t>
            </a:r>
            <a:r>
              <a:rPr lang="en-US" sz="2200"/>
              <a:t>: large and uncertain</a:t>
            </a:r>
          </a:p>
          <a:p>
            <a:pPr eaLnBrk="0" hangingPunct="0"/>
            <a:r>
              <a:rPr lang="en-US" sz="2200"/>
              <a:t>	</a:t>
            </a:r>
          </a:p>
          <a:p>
            <a:pPr eaLnBrk="0" hangingPunct="0"/>
            <a:endParaRPr lang="en-US" sz="2200"/>
          </a:p>
          <a:p>
            <a:pPr eaLnBrk="0" hangingPunct="0"/>
            <a:endParaRPr lang="en-US" sz="2200"/>
          </a:p>
          <a:p>
            <a:pPr eaLnBrk="0" hangingPunct="0"/>
            <a:endParaRPr lang="en-US" sz="2200"/>
          </a:p>
          <a:p>
            <a:pPr eaLnBrk="0" hangingPunct="0"/>
            <a:endParaRPr lang="en-US" sz="2200"/>
          </a:p>
          <a:p>
            <a:pPr eaLnBrk="0" hangingPunct="0"/>
            <a:endParaRPr lang="en-US" sz="2200"/>
          </a:p>
          <a:p>
            <a:pPr eaLnBrk="0" hangingPunct="0"/>
            <a:endParaRPr lang="en-US" sz="2200"/>
          </a:p>
          <a:p>
            <a:pPr eaLnBrk="0" hangingPunct="0"/>
            <a:endParaRPr lang="en-US" sz="2200"/>
          </a:p>
          <a:p>
            <a:pPr eaLnBrk="0" hangingPunct="0"/>
            <a:endParaRPr lang="en-US" sz="2200"/>
          </a:p>
          <a:p>
            <a:pPr eaLnBrk="0" hangingPunct="0"/>
            <a:endParaRPr lang="en-US" sz="2200"/>
          </a:p>
          <a:p>
            <a:pPr eaLnBrk="0" hangingPunct="0"/>
            <a:endParaRPr lang="en-US" sz="2200"/>
          </a:p>
          <a:p>
            <a:pPr eaLnBrk="0" hangingPunct="0"/>
            <a:endParaRPr lang="en-US" sz="2200"/>
          </a:p>
          <a:p>
            <a:pPr eaLnBrk="0" hangingPunct="0"/>
            <a:endParaRPr lang="en-US" sz="2200"/>
          </a:p>
        </p:txBody>
      </p:sp>
      <p:pic>
        <p:nvPicPr>
          <p:cNvPr id="15363" name="Picture 2" descr="IPCC_radfrc_2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5300" y="1647825"/>
            <a:ext cx="5346700" cy="38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24"/>
          <p:cNvSpPr txBox="1">
            <a:spLocks noChangeArrowheads="1"/>
          </p:cNvSpPr>
          <p:nvPr/>
        </p:nvSpPr>
        <p:spPr bwMode="auto">
          <a:xfrm>
            <a:off x="7281863" y="4900613"/>
            <a:ext cx="21161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300"/>
              <a:t>AR4, Forster et al.,</a:t>
            </a:r>
          </a:p>
          <a:p>
            <a:pPr eaLnBrk="0" hangingPunct="0"/>
            <a:r>
              <a:rPr lang="en-US" sz="1300"/>
              <a:t> 2007</a:t>
            </a:r>
          </a:p>
        </p:txBody>
      </p:sp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3397250" y="3717925"/>
            <a:ext cx="4668838" cy="284163"/>
          </a:xfrm>
          <a:prstGeom prst="rect">
            <a:avLst/>
          </a:prstGeom>
          <a:noFill/>
          <a:ln w="38100" algn="ctr">
            <a:solidFill>
              <a:srgbClr val="00009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80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In practice: regional scale assimilation</a:t>
            </a:r>
            <a:endParaRPr lang="en-US" baseline="-25000" smtClean="0">
              <a:ea typeface="ＭＳ Ｐゴシック"/>
              <a:cs typeface="ＭＳ Ｐゴシック"/>
            </a:endParaRPr>
          </a:p>
        </p:txBody>
      </p:sp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233363" y="3951288"/>
            <a:ext cx="85471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Focus on radiative </a:t>
            </a:r>
            <a:r>
              <a:rPr lang="en-US" i="1"/>
              <a:t>forcing</a:t>
            </a:r>
            <a:r>
              <a:rPr lang="en-US"/>
              <a:t> rather than </a:t>
            </a:r>
            <a:r>
              <a:rPr lang="en-US" i="1"/>
              <a:t>effects</a:t>
            </a:r>
            <a:r>
              <a:rPr lang="en-US"/>
              <a:t>:</a:t>
            </a:r>
          </a:p>
          <a:p>
            <a:pPr eaLnBrk="0" hangingPunct="0"/>
            <a:r>
              <a:rPr lang="en-US"/>
              <a:t>	- how much of the influence comes from </a:t>
            </a:r>
          </a:p>
          <a:p>
            <a:pPr eaLnBrk="0" hangingPunct="0"/>
            <a:r>
              <a:rPr lang="en-US"/>
              <a:t>            anthropogenic emissions?</a:t>
            </a:r>
          </a:p>
          <a:p>
            <a:pPr eaLnBrk="0" hangingPunct="0"/>
            <a:r>
              <a:rPr lang="en-US"/>
              <a:t>	- what is the RF for different emissions scenarios?</a:t>
            </a:r>
          </a:p>
          <a:p>
            <a:pPr eaLnBrk="0" hangingPunct="0"/>
            <a:r>
              <a:rPr lang="en-US"/>
              <a:t>		--&gt; potential as screening tool    </a:t>
            </a:r>
          </a:p>
          <a:p>
            <a:pPr eaLnBrk="0" hangingPunct="0"/>
            <a:endParaRPr lang="en-US"/>
          </a:p>
        </p:txBody>
      </p:sp>
      <p:pic>
        <p:nvPicPr>
          <p:cNvPr id="34819" name="Picture 6" descr="pastedGraphic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0700" y="5883275"/>
            <a:ext cx="30781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7"/>
          <p:cNvSpPr>
            <a:spLocks noChangeArrowheads="1"/>
          </p:cNvSpPr>
          <p:nvPr/>
        </p:nvSpPr>
        <p:spPr bwMode="auto">
          <a:xfrm>
            <a:off x="127000" y="3862388"/>
            <a:ext cx="9017000" cy="29956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4821" name="TextBox 9"/>
          <p:cNvSpPr txBox="1">
            <a:spLocks noChangeArrowheads="1"/>
          </p:cNvSpPr>
          <p:nvPr/>
        </p:nvSpPr>
        <p:spPr bwMode="auto">
          <a:xfrm>
            <a:off x="334963" y="1265238"/>
            <a:ext cx="41132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Have begun with MODIS:</a:t>
            </a:r>
          </a:p>
        </p:txBody>
      </p:sp>
      <p:sp>
        <p:nvSpPr>
          <p:cNvPr id="34822" name="TextBox 10"/>
          <p:cNvSpPr txBox="1">
            <a:spLocks noChangeArrowheads="1"/>
          </p:cNvSpPr>
          <p:nvPr/>
        </p:nvSpPr>
        <p:spPr bwMode="auto">
          <a:xfrm>
            <a:off x="279400" y="5729288"/>
            <a:ext cx="4010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Will continue with RSP+</a:t>
            </a:r>
          </a:p>
        </p:txBody>
      </p:sp>
      <p:sp>
        <p:nvSpPr>
          <p:cNvPr id="34823" name="Rectangle 72"/>
          <p:cNvSpPr>
            <a:spLocks noChangeArrowheads="1"/>
          </p:cNvSpPr>
          <p:nvPr/>
        </p:nvSpPr>
        <p:spPr bwMode="auto">
          <a:xfrm>
            <a:off x="5778500" y="1974850"/>
            <a:ext cx="2819400" cy="311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954" tIns="41477" rIns="82954" bIns="41477" anchor="ctr"/>
          <a:lstStyle/>
          <a:p>
            <a:pPr algn="ctr" eaLnBrk="0" hangingPunct="0"/>
            <a:r>
              <a:rPr lang="en-US" sz="1500" b="1">
                <a:solidFill>
                  <a:srgbClr val="FF0000"/>
                </a:solidFill>
              </a:rPr>
              <a:t>optimized SO</a:t>
            </a:r>
            <a:r>
              <a:rPr lang="en-US" sz="1500" b="1" baseline="-25000">
                <a:solidFill>
                  <a:srgbClr val="FF0000"/>
                </a:solidFill>
              </a:rPr>
              <a:t>2</a:t>
            </a:r>
            <a:r>
              <a:rPr lang="en-US" sz="1500" b="1">
                <a:solidFill>
                  <a:srgbClr val="FF0000"/>
                </a:solidFill>
              </a:rPr>
              <a:t> emission</a:t>
            </a:r>
          </a:p>
        </p:txBody>
      </p:sp>
      <p:sp>
        <p:nvSpPr>
          <p:cNvPr id="34824" name="Rectangle 72"/>
          <p:cNvSpPr>
            <a:spLocks noChangeArrowheads="1"/>
          </p:cNvSpPr>
          <p:nvPr/>
        </p:nvSpPr>
        <p:spPr bwMode="auto">
          <a:xfrm>
            <a:off x="2192338" y="2038350"/>
            <a:ext cx="2684462" cy="196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954" tIns="41477" rIns="82954" bIns="41477" anchor="ctr"/>
          <a:lstStyle/>
          <a:p>
            <a:pPr algn="ctr" eaLnBrk="0" hangingPunct="0"/>
            <a:r>
              <a:rPr lang="en-US" sz="1500" b="1">
                <a:solidFill>
                  <a:srgbClr val="FF0000"/>
                </a:solidFill>
              </a:rPr>
              <a:t>a priori SO</a:t>
            </a:r>
            <a:r>
              <a:rPr lang="en-US" sz="1500" b="1" baseline="-25000">
                <a:solidFill>
                  <a:srgbClr val="FF0000"/>
                </a:solidFill>
              </a:rPr>
              <a:t>2</a:t>
            </a:r>
            <a:r>
              <a:rPr lang="en-US" sz="1500" b="1">
                <a:solidFill>
                  <a:srgbClr val="FF0000"/>
                </a:solidFill>
              </a:rPr>
              <a:t> emission</a:t>
            </a:r>
          </a:p>
        </p:txBody>
      </p:sp>
      <p:sp>
        <p:nvSpPr>
          <p:cNvPr id="34825" name="TextBox 16"/>
          <p:cNvSpPr txBox="1">
            <a:spLocks noChangeArrowheads="1"/>
          </p:cNvSpPr>
          <p:nvPr/>
        </p:nvSpPr>
        <p:spPr bwMode="auto">
          <a:xfrm>
            <a:off x="6921500" y="4999038"/>
            <a:ext cx="22320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i="1"/>
              <a:t>Xiaoguang Xu, UNL</a:t>
            </a:r>
          </a:p>
        </p:txBody>
      </p:sp>
      <p:pic>
        <p:nvPicPr>
          <p:cNvPr id="34826" name="Picture 10"/>
          <p:cNvPicPr>
            <a:picLocks noChangeAspect="1"/>
          </p:cNvPicPr>
          <p:nvPr/>
        </p:nvPicPr>
        <p:blipFill>
          <a:blip r:embed="rId3"/>
          <a:srcRect t="55537"/>
          <a:stretch>
            <a:fillRect/>
          </a:stretch>
        </p:blipFill>
        <p:spPr bwMode="auto">
          <a:xfrm>
            <a:off x="1544638" y="2311400"/>
            <a:ext cx="7534275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Final remarks</a:t>
            </a:r>
            <a:endParaRPr lang="en-US" baseline="-25000" smtClean="0">
              <a:ea typeface="ＭＳ Ｐゴシック"/>
              <a:cs typeface="ＭＳ Ｐゴシック"/>
            </a:endParaRPr>
          </a:p>
        </p:txBody>
      </p:sp>
      <p:sp>
        <p:nvSpPr>
          <p:cNvPr id="35842" name="TextBox 4"/>
          <p:cNvSpPr txBox="1">
            <a:spLocks noChangeArrowheads="1"/>
          </p:cNvSpPr>
          <p:nvPr/>
        </p:nvSpPr>
        <p:spPr bwMode="auto">
          <a:xfrm>
            <a:off x="233363" y="3951288"/>
            <a:ext cx="85471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Focus on radiative </a:t>
            </a:r>
            <a:r>
              <a:rPr lang="en-US" i="1"/>
              <a:t>forcing</a:t>
            </a:r>
            <a:r>
              <a:rPr lang="en-US"/>
              <a:t> rather than </a:t>
            </a:r>
            <a:r>
              <a:rPr lang="en-US" i="1"/>
              <a:t>effects</a:t>
            </a:r>
            <a:r>
              <a:rPr lang="en-US"/>
              <a:t>:</a:t>
            </a:r>
          </a:p>
          <a:p>
            <a:pPr eaLnBrk="0" hangingPunct="0"/>
            <a:r>
              <a:rPr lang="en-US"/>
              <a:t>	- how much of the influence comes from </a:t>
            </a:r>
          </a:p>
          <a:p>
            <a:pPr eaLnBrk="0" hangingPunct="0"/>
            <a:r>
              <a:rPr lang="en-US"/>
              <a:t>            anthropogenic emissions?</a:t>
            </a:r>
          </a:p>
          <a:p>
            <a:pPr eaLnBrk="0" hangingPunct="0"/>
            <a:r>
              <a:rPr lang="en-US"/>
              <a:t>	- what is the RF for different emissions scenarios?</a:t>
            </a:r>
          </a:p>
          <a:p>
            <a:pPr eaLnBrk="0" hangingPunct="0"/>
            <a:r>
              <a:rPr lang="en-US"/>
              <a:t>		--&gt; potential as screening tool    </a:t>
            </a:r>
          </a:p>
          <a:p>
            <a:pPr eaLnBrk="0" hangingPunct="0"/>
            <a:endParaRPr lang="en-US"/>
          </a:p>
        </p:txBody>
      </p:sp>
      <p:pic>
        <p:nvPicPr>
          <p:cNvPr id="35843" name="Picture 6" descr="pastedGraphic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0700" y="5883275"/>
            <a:ext cx="30781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7"/>
          <p:cNvSpPr>
            <a:spLocks noChangeArrowheads="1"/>
          </p:cNvSpPr>
          <p:nvPr/>
        </p:nvSpPr>
        <p:spPr bwMode="auto">
          <a:xfrm>
            <a:off x="127000" y="3862388"/>
            <a:ext cx="9017000" cy="29956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5845" name="Rectangle 8"/>
          <p:cNvSpPr>
            <a:spLocks noChangeArrowheads="1"/>
          </p:cNvSpPr>
          <p:nvPr/>
        </p:nvSpPr>
        <p:spPr bwMode="auto">
          <a:xfrm>
            <a:off x="127000" y="1898650"/>
            <a:ext cx="9017000" cy="299561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5846" name="TextBox 9"/>
          <p:cNvSpPr txBox="1">
            <a:spLocks noChangeArrowheads="1"/>
          </p:cNvSpPr>
          <p:nvPr/>
        </p:nvSpPr>
        <p:spPr bwMode="auto">
          <a:xfrm>
            <a:off x="4457700" y="8509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5847" name="TextBox 10"/>
          <p:cNvSpPr txBox="1">
            <a:spLocks noChangeArrowheads="1"/>
          </p:cNvSpPr>
          <p:nvPr/>
        </p:nvSpPr>
        <p:spPr bwMode="auto">
          <a:xfrm>
            <a:off x="254000" y="1828800"/>
            <a:ext cx="85217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en-US"/>
              <a:t>Adjoint sensitivities can provide high-resolution estimates of aerosol DRF</a:t>
            </a:r>
          </a:p>
          <a:p>
            <a:pPr eaLnBrk="0" hangingPunct="0">
              <a:buFont typeface="Arial" charset="0"/>
              <a:buChar char="•"/>
            </a:pPr>
            <a:endParaRPr lang="en-US"/>
          </a:p>
          <a:p>
            <a:pPr eaLnBrk="0" hangingPunct="0">
              <a:buFont typeface="Arial" charset="0"/>
              <a:buChar char="•"/>
            </a:pPr>
            <a:r>
              <a:rPr lang="en-US"/>
              <a:t>The same tools can be used to rank optically based metrics in terms of constraint potential</a:t>
            </a:r>
          </a:p>
          <a:p>
            <a:pPr eaLnBrk="0" hangingPunct="0">
              <a:buFont typeface="Arial" charset="0"/>
              <a:buChar char="•"/>
            </a:pPr>
            <a:endParaRPr lang="en-US"/>
          </a:p>
          <a:p>
            <a:pPr eaLnBrk="0" hangingPunct="0">
              <a:buFont typeface="Arial" charset="0"/>
              <a:buChar char="•"/>
            </a:pPr>
            <a:r>
              <a:rPr lang="en-US"/>
              <a:t>The same tools can be used for assimilation of remote sensing products in a cyclic process of improving model estimates of radiative forcing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the end</a:t>
            </a:r>
            <a:endParaRPr lang="en-US" baseline="-25000" smtClean="0">
              <a:ea typeface="ＭＳ Ｐゴシック"/>
              <a:cs typeface="ＭＳ Ｐゴシック"/>
            </a:endParaRPr>
          </a:p>
        </p:txBody>
      </p:sp>
      <p:sp>
        <p:nvSpPr>
          <p:cNvPr id="36866" name="TextBox 4"/>
          <p:cNvSpPr txBox="1">
            <a:spLocks noChangeArrowheads="1"/>
          </p:cNvSpPr>
          <p:nvPr/>
        </p:nvSpPr>
        <p:spPr bwMode="auto">
          <a:xfrm>
            <a:off x="233363" y="3951288"/>
            <a:ext cx="85471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Focus on radiative </a:t>
            </a:r>
            <a:r>
              <a:rPr lang="en-US" i="1"/>
              <a:t>forcing</a:t>
            </a:r>
            <a:r>
              <a:rPr lang="en-US"/>
              <a:t> rather than </a:t>
            </a:r>
            <a:r>
              <a:rPr lang="en-US" i="1"/>
              <a:t>effects</a:t>
            </a:r>
            <a:r>
              <a:rPr lang="en-US"/>
              <a:t>:</a:t>
            </a:r>
          </a:p>
          <a:p>
            <a:pPr eaLnBrk="0" hangingPunct="0"/>
            <a:r>
              <a:rPr lang="en-US"/>
              <a:t>	- how much of the influence comes from </a:t>
            </a:r>
          </a:p>
          <a:p>
            <a:pPr eaLnBrk="0" hangingPunct="0"/>
            <a:r>
              <a:rPr lang="en-US"/>
              <a:t>            anthropogenic emissions?</a:t>
            </a:r>
          </a:p>
          <a:p>
            <a:pPr eaLnBrk="0" hangingPunct="0"/>
            <a:r>
              <a:rPr lang="en-US"/>
              <a:t>	- what is the RF for different emissions scenarios?</a:t>
            </a:r>
          </a:p>
          <a:p>
            <a:pPr eaLnBrk="0" hangingPunct="0"/>
            <a:r>
              <a:rPr lang="en-US"/>
              <a:t>		--&gt; potential as screening tool    </a:t>
            </a:r>
          </a:p>
          <a:p>
            <a:pPr eaLnBrk="0" hangingPunct="0"/>
            <a:endParaRPr lang="en-US"/>
          </a:p>
        </p:txBody>
      </p:sp>
      <p:pic>
        <p:nvPicPr>
          <p:cNvPr id="36867" name="Picture 6" descr="pastedGraphic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0700" y="5883275"/>
            <a:ext cx="30781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3862388"/>
            <a:ext cx="9017000" cy="29956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ea typeface="ＭＳ Ｐゴシック"/>
                <a:cs typeface="ＭＳ Ｐゴシック"/>
              </a:rPr>
              <a:t>Systems for modeling </a:t>
            </a:r>
            <a:br>
              <a:rPr lang="en-US" sz="2800" smtClean="0">
                <a:ea typeface="ＭＳ Ｐゴシック"/>
                <a:cs typeface="ＭＳ Ｐゴシック"/>
              </a:rPr>
            </a:br>
            <a:r>
              <a:rPr lang="en-US" sz="2800" smtClean="0">
                <a:ea typeface="ＭＳ Ｐゴシック"/>
                <a:cs typeface="ＭＳ Ｐゴシック"/>
              </a:rPr>
              <a:t>air quality &amp; climate change</a:t>
            </a:r>
          </a:p>
        </p:txBody>
      </p:sp>
      <p:pic>
        <p:nvPicPr>
          <p:cNvPr id="16386" name="Picture 4" descr="white paper di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00200"/>
            <a:ext cx="701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825500" y="3217863"/>
            <a:ext cx="3694113" cy="3386137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Refining the RF bar chart</a:t>
            </a:r>
          </a:p>
        </p:txBody>
      </p:sp>
      <p:sp>
        <p:nvSpPr>
          <p:cNvPr id="17410" name="TextBox 10"/>
          <p:cNvSpPr txBox="1">
            <a:spLocks noChangeArrowheads="1"/>
          </p:cNvSpPr>
          <p:nvPr/>
        </p:nvSpPr>
        <p:spPr bwMode="auto">
          <a:xfrm>
            <a:off x="65088" y="1236663"/>
            <a:ext cx="77739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200"/>
              <a:t>Sector specific contributions: Fuglestvedt et al., 2008 </a:t>
            </a:r>
          </a:p>
          <a:p>
            <a:pPr eaLnBrk="0" hangingPunct="0"/>
            <a:endParaRPr lang="en-US" sz="2200"/>
          </a:p>
        </p:txBody>
      </p:sp>
      <p:pic>
        <p:nvPicPr>
          <p:cNvPr id="17411" name="Picture 12" descr="Picture 3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550" y="1585913"/>
            <a:ext cx="3768725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11"/>
          <p:cNvSpPr txBox="1">
            <a:spLocks noChangeArrowheads="1"/>
          </p:cNvSpPr>
          <p:nvPr/>
        </p:nvSpPr>
        <p:spPr bwMode="auto">
          <a:xfrm>
            <a:off x="366713" y="8745538"/>
            <a:ext cx="2997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Unger et al., 2008 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-7938" y="3830638"/>
            <a:ext cx="9226551" cy="2963862"/>
            <a:chOff x="-8458" y="3830641"/>
            <a:chExt cx="9226539" cy="2963851"/>
          </a:xfrm>
        </p:grpSpPr>
        <p:pic>
          <p:nvPicPr>
            <p:cNvPr id="17414" name="Picture 8" descr="Picture 37.png"/>
            <p:cNvPicPr>
              <a:picLocks noChangeAspect="1"/>
            </p:cNvPicPr>
            <p:nvPr/>
          </p:nvPicPr>
          <p:blipFill>
            <a:blip r:embed="rId3"/>
            <a:srcRect l="10941" b="-11696"/>
            <a:stretch>
              <a:fillRect/>
            </a:stretch>
          </p:blipFill>
          <p:spPr bwMode="auto">
            <a:xfrm>
              <a:off x="74086" y="4364042"/>
              <a:ext cx="3698897" cy="2123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5" name="TextBox 10"/>
            <p:cNvSpPr txBox="1">
              <a:spLocks noChangeArrowheads="1"/>
            </p:cNvSpPr>
            <p:nvPr/>
          </p:nvSpPr>
          <p:spPr bwMode="auto">
            <a:xfrm>
              <a:off x="-8458" y="3830641"/>
              <a:ext cx="884344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/>
                <a:t>Sector and regional specific contributions: Unger et al., 2008</a:t>
              </a:r>
            </a:p>
          </p:txBody>
        </p:sp>
        <p:grpSp>
          <p:nvGrpSpPr>
            <p:cNvPr id="17416" name="Group 10"/>
            <p:cNvGrpSpPr>
              <a:grpSpLocks/>
            </p:cNvGrpSpPr>
            <p:nvPr/>
          </p:nvGrpSpPr>
          <p:grpSpPr bwMode="auto">
            <a:xfrm>
              <a:off x="3621247" y="4413243"/>
              <a:ext cx="5596834" cy="2381249"/>
              <a:chOff x="4053414" y="4299213"/>
              <a:chExt cx="5143493" cy="2188369"/>
            </a:xfrm>
          </p:grpSpPr>
          <p:pic>
            <p:nvPicPr>
              <p:cNvPr id="17417" name="Picture 7" descr="Picture 35.png"/>
              <p:cNvPicPr>
                <a:picLocks noChangeAspect="1"/>
              </p:cNvPicPr>
              <p:nvPr/>
            </p:nvPicPr>
            <p:blipFill>
              <a:blip r:embed="rId4"/>
              <a:srcRect l="9048" b="49321"/>
              <a:stretch>
                <a:fillRect/>
              </a:stretch>
            </p:blipFill>
            <p:spPr bwMode="auto">
              <a:xfrm>
                <a:off x="4290233" y="4299213"/>
                <a:ext cx="4906674" cy="2188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18" name="Picture 7" descr="Picture 35.png"/>
              <p:cNvPicPr>
                <a:picLocks noChangeAspect="1"/>
              </p:cNvPicPr>
              <p:nvPr/>
            </p:nvPicPr>
            <p:blipFill>
              <a:blip r:embed="rId4"/>
              <a:srcRect t="41174" r="90491"/>
              <a:stretch>
                <a:fillRect/>
              </a:stretch>
            </p:blipFill>
            <p:spPr bwMode="auto">
              <a:xfrm>
                <a:off x="4053414" y="4730751"/>
                <a:ext cx="349252" cy="1729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ea typeface="ＭＳ Ｐゴシック"/>
                <a:cs typeface="ＭＳ Ｐゴシック"/>
              </a:rPr>
              <a:t>Systems for modeling </a:t>
            </a:r>
            <a:br>
              <a:rPr lang="en-US" sz="2800" smtClean="0">
                <a:ea typeface="ＭＳ Ｐゴシック"/>
                <a:cs typeface="ＭＳ Ｐゴシック"/>
              </a:rPr>
            </a:br>
            <a:r>
              <a:rPr lang="en-US" sz="2800" smtClean="0">
                <a:ea typeface="ＭＳ Ｐゴシック"/>
                <a:cs typeface="ＭＳ Ｐゴシック"/>
              </a:rPr>
              <a:t>air quality &amp; climate change</a:t>
            </a:r>
          </a:p>
        </p:txBody>
      </p:sp>
      <p:pic>
        <p:nvPicPr>
          <p:cNvPr id="18434" name="Picture 4" descr="white paper di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11313"/>
            <a:ext cx="701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179388" y="1174750"/>
            <a:ext cx="8805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Calculating DRF  becomes computationally intractable...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Radiative Forcing Transfer Functions</a:t>
            </a:r>
          </a:p>
        </p:txBody>
      </p:sp>
      <p:sp>
        <p:nvSpPr>
          <p:cNvPr id="19458" name="TextBox 13"/>
          <p:cNvSpPr txBox="1">
            <a:spLocks noChangeArrowheads="1"/>
          </p:cNvSpPr>
          <p:nvPr/>
        </p:nvSpPr>
        <p:spPr bwMode="auto">
          <a:xfrm>
            <a:off x="698500" y="1536700"/>
            <a:ext cx="771207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How to calculate the radiative forcing change for </a:t>
            </a:r>
          </a:p>
          <a:p>
            <a:pPr eaLnBrk="0" hangingPunct="0"/>
            <a:r>
              <a:rPr lang="en-US"/>
              <a:t>a given change in emissions?</a:t>
            </a:r>
          </a:p>
          <a:p>
            <a:pPr eaLnBrk="0" hangingPunct="0"/>
            <a:endParaRPr lang="en-US"/>
          </a:p>
          <a:p>
            <a:pPr eaLnBrk="0" hangingPunct="0"/>
            <a:r>
              <a:rPr lang="en-US"/>
              <a:t>Using transfer function </a:t>
            </a:r>
            <a:r>
              <a:rPr lang="en-US" sz="2600" b="1">
                <a:latin typeface="Times" pitchFamily="18" charset="0"/>
              </a:rPr>
              <a:t>T</a:t>
            </a:r>
            <a:r>
              <a:rPr lang="en-US"/>
              <a:t>:</a:t>
            </a:r>
          </a:p>
          <a:p>
            <a:pPr eaLnBrk="0" hangingPunct="0"/>
            <a:endParaRPr lang="en-US"/>
          </a:p>
          <a:p>
            <a:pPr eaLnBrk="0" hangingPunct="0"/>
            <a:endParaRPr lang="en-US"/>
          </a:p>
          <a:p>
            <a:pPr eaLnBrk="0" hangingPunct="0"/>
            <a:endParaRPr lang="en-US"/>
          </a:p>
          <a:p>
            <a:pPr eaLnBrk="0" hangingPunct="0"/>
            <a:endParaRPr lang="en-US"/>
          </a:p>
        </p:txBody>
      </p:sp>
      <p:pic>
        <p:nvPicPr>
          <p:cNvPr id="19459" name="Picture 6" descr="pastedGraphic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4600" y="3384550"/>
            <a:ext cx="47371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Radiative Forcing Transfer Functions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8500" y="1536700"/>
            <a:ext cx="7712075" cy="3478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Verdana" pitchFamily="-111" charset="0"/>
              </a:rPr>
              <a:t>How to calculate the </a:t>
            </a:r>
            <a:r>
              <a:rPr lang="en-US" dirty="0" err="1">
                <a:latin typeface="Verdana" pitchFamily="-111" charset="0"/>
              </a:rPr>
              <a:t>radiative</a:t>
            </a:r>
            <a:r>
              <a:rPr lang="en-US" dirty="0">
                <a:latin typeface="Verdana" pitchFamily="-111" charset="0"/>
              </a:rPr>
              <a:t> forcing change for </a:t>
            </a:r>
          </a:p>
          <a:p>
            <a:pPr eaLnBrk="0" hangingPunct="0">
              <a:defRPr/>
            </a:pPr>
            <a:r>
              <a:rPr lang="en-US" dirty="0">
                <a:latin typeface="Verdana" pitchFamily="-111" charset="0"/>
              </a:rPr>
              <a:t>a given change in emissions?</a:t>
            </a:r>
          </a:p>
          <a:p>
            <a:pPr eaLnBrk="0" hangingPunct="0">
              <a:defRPr/>
            </a:pPr>
            <a:endParaRPr lang="en-US" dirty="0">
              <a:latin typeface="Verdana" pitchFamily="-111" charset="0"/>
            </a:endParaRPr>
          </a:p>
          <a:p>
            <a:pPr eaLnBrk="0" hangingPunct="0">
              <a:defRPr/>
            </a:pPr>
            <a:r>
              <a:rPr lang="en-US" dirty="0">
                <a:latin typeface="Verdana" pitchFamily="-111" charset="0"/>
              </a:rPr>
              <a:t>Using transfer function </a:t>
            </a:r>
            <a:r>
              <a:rPr lang="en-US" sz="2600" b="1" dirty="0">
                <a:latin typeface="+mn-lt"/>
              </a:rPr>
              <a:t>T</a:t>
            </a:r>
            <a:r>
              <a:rPr lang="en-US" dirty="0">
                <a:latin typeface="Verdana" pitchFamily="-111" charset="0"/>
              </a:rPr>
              <a:t>:</a:t>
            </a:r>
          </a:p>
          <a:p>
            <a:pPr eaLnBrk="0" hangingPunct="0">
              <a:defRPr/>
            </a:pPr>
            <a:endParaRPr lang="en-US" dirty="0">
              <a:latin typeface="Verdana" pitchFamily="-111" charset="0"/>
            </a:endParaRPr>
          </a:p>
          <a:p>
            <a:pPr eaLnBrk="0" hangingPunct="0">
              <a:defRPr/>
            </a:pPr>
            <a:endParaRPr lang="en-US" dirty="0">
              <a:latin typeface="Verdana" pitchFamily="-111" charset="0"/>
            </a:endParaRPr>
          </a:p>
          <a:p>
            <a:pPr eaLnBrk="0" hangingPunct="0">
              <a:defRPr/>
            </a:pPr>
            <a:endParaRPr lang="en-US" dirty="0">
              <a:latin typeface="Verdana" pitchFamily="-111" charset="0"/>
            </a:endParaRPr>
          </a:p>
          <a:p>
            <a:pPr eaLnBrk="0" hangingPunct="0">
              <a:defRPr/>
            </a:pPr>
            <a:endParaRPr lang="en-US" dirty="0">
              <a:latin typeface="Verdana" pitchFamily="-111" charset="0"/>
            </a:endParaRPr>
          </a:p>
          <a:p>
            <a:pPr eaLnBrk="0" hangingPunct="0">
              <a:defRPr/>
            </a:pPr>
            <a:r>
              <a:rPr lang="en-US" dirty="0">
                <a:latin typeface="Verdana" pitchFamily="-111" charset="0"/>
              </a:rPr>
              <a:t>Approximate </a:t>
            </a:r>
            <a:r>
              <a:rPr lang="en-US" sz="2600" b="1" dirty="0">
                <a:latin typeface="+mn-lt"/>
              </a:rPr>
              <a:t>T</a:t>
            </a:r>
            <a:r>
              <a:rPr lang="en-US" b="1" dirty="0">
                <a:latin typeface="Verdana" pitchFamily="-111" charset="0"/>
              </a:rPr>
              <a:t> </a:t>
            </a:r>
            <a:r>
              <a:rPr lang="en-US" dirty="0">
                <a:latin typeface="Verdana" pitchFamily="-111" charset="0"/>
              </a:rPr>
              <a:t>using </a:t>
            </a:r>
            <a:r>
              <a:rPr lang="en-US" dirty="0" err="1">
                <a:latin typeface="Verdana" pitchFamily="-111" charset="0"/>
              </a:rPr>
              <a:t>adjoint</a:t>
            </a:r>
            <a:r>
              <a:rPr lang="en-US" dirty="0">
                <a:latin typeface="Verdana" pitchFamily="-111" charset="0"/>
              </a:rPr>
              <a:t>:</a:t>
            </a:r>
            <a:endParaRPr lang="en-US" dirty="0">
              <a:latin typeface="Verdana" pitchFamily="-111" charset="0"/>
            </a:endParaRPr>
          </a:p>
        </p:txBody>
      </p:sp>
      <p:pic>
        <p:nvPicPr>
          <p:cNvPr id="20483" name="Picture 5" descr="pastedGraphic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4600" y="5181600"/>
            <a:ext cx="553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pastedGraphic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4600" y="3384550"/>
            <a:ext cx="47371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3581400" y="5067300"/>
            <a:ext cx="1270000" cy="1358900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4318000" y="1854200"/>
            <a:ext cx="4559300" cy="4965700"/>
            <a:chOff x="4318000" y="1854200"/>
            <a:chExt cx="4559300" cy="4965700"/>
          </a:xfrm>
        </p:grpSpPr>
        <p:grpSp>
          <p:nvGrpSpPr>
            <p:cNvPr id="21524" name="Group 70"/>
            <p:cNvGrpSpPr>
              <a:grpSpLocks/>
            </p:cNvGrpSpPr>
            <p:nvPr/>
          </p:nvGrpSpPr>
          <p:grpSpPr bwMode="auto">
            <a:xfrm>
              <a:off x="4318000" y="1854200"/>
              <a:ext cx="4559300" cy="4965700"/>
              <a:chOff x="4318000" y="1854200"/>
              <a:chExt cx="4559300" cy="4965700"/>
            </a:xfrm>
          </p:grpSpPr>
          <p:sp>
            <p:nvSpPr>
              <p:cNvPr id="21526" name="Rounded Rectangle 10"/>
              <p:cNvSpPr>
                <a:spLocks noChangeArrowheads="1"/>
              </p:cNvSpPr>
              <p:nvPr/>
            </p:nvSpPr>
            <p:spPr bwMode="auto">
              <a:xfrm>
                <a:off x="4787900" y="4521200"/>
                <a:ext cx="4089400" cy="1473200"/>
              </a:xfrm>
              <a:prstGeom prst="roundRect">
                <a:avLst>
                  <a:gd name="adj" fmla="val 16667"/>
                </a:avLst>
              </a:prstGeom>
              <a:solidFill>
                <a:srgbClr val="F99A9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/>
                  <a:t>Radiative Transfer Code</a:t>
                </a:r>
              </a:p>
              <a:p>
                <a:pPr eaLnBrk="0" hangingPunct="0"/>
                <a:endParaRPr lang="en-US" sz="2000" i="1"/>
              </a:p>
              <a:p>
                <a:pPr eaLnBrk="0" hangingPunct="0"/>
                <a:endParaRPr lang="en-US"/>
              </a:p>
            </p:txBody>
          </p:sp>
          <p:sp>
            <p:nvSpPr>
              <p:cNvPr id="21527" name="Rounded Rectangle 54"/>
              <p:cNvSpPr>
                <a:spLocks noChangeArrowheads="1"/>
              </p:cNvSpPr>
              <p:nvPr/>
            </p:nvSpPr>
            <p:spPr bwMode="auto">
              <a:xfrm>
                <a:off x="4819650" y="3200400"/>
                <a:ext cx="3409950" cy="1054100"/>
              </a:xfrm>
              <a:prstGeom prst="roundRect">
                <a:avLst>
                  <a:gd name="adj" fmla="val 16667"/>
                </a:avLst>
              </a:prstGeom>
              <a:solidFill>
                <a:srgbClr val="F99A9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/>
                  <a:t>Mie Code</a:t>
                </a:r>
              </a:p>
              <a:p>
                <a:pPr eaLnBrk="0" hangingPunct="0"/>
                <a:r>
                  <a:rPr lang="en-US" sz="1600" i="1"/>
                  <a:t>linearized</a:t>
                </a:r>
              </a:p>
            </p:txBody>
          </p:sp>
          <p:sp>
            <p:nvSpPr>
              <p:cNvPr id="21528" name="Rounded Rectangle 53"/>
              <p:cNvSpPr>
                <a:spLocks noChangeArrowheads="1"/>
              </p:cNvSpPr>
              <p:nvPr/>
            </p:nvSpPr>
            <p:spPr bwMode="auto">
              <a:xfrm>
                <a:off x="4800600" y="1854200"/>
                <a:ext cx="3035300" cy="1104900"/>
              </a:xfrm>
              <a:prstGeom prst="roundRect">
                <a:avLst>
                  <a:gd name="adj" fmla="val 16667"/>
                </a:avLst>
              </a:prstGeom>
              <a:solidFill>
                <a:srgbClr val="F99A9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/>
                  <a:t>GC Adj</a:t>
                </a:r>
              </a:p>
            </p:txBody>
          </p:sp>
          <p:sp>
            <p:nvSpPr>
              <p:cNvPr id="21529" name="TextBox 48"/>
              <p:cNvSpPr txBox="1">
                <a:spLocks noChangeArrowheads="1"/>
              </p:cNvSpPr>
              <p:nvPr/>
            </p:nvSpPr>
            <p:spPr bwMode="auto">
              <a:xfrm>
                <a:off x="4800600" y="5219700"/>
                <a:ext cx="280935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i="1"/>
                  <a:t>Weighting functions</a:t>
                </a:r>
              </a:p>
            </p:txBody>
          </p:sp>
          <p:sp>
            <p:nvSpPr>
              <p:cNvPr id="21530" name="Down Arrow 60"/>
              <p:cNvSpPr>
                <a:spLocks noChangeArrowheads="1"/>
              </p:cNvSpPr>
              <p:nvPr/>
            </p:nvSpPr>
            <p:spPr bwMode="auto">
              <a:xfrm flipH="1" flipV="1">
                <a:off x="7645400" y="6032500"/>
                <a:ext cx="609600" cy="203200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chemeClr val="bg2"/>
              </a:solidFill>
              <a:ln w="952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  <a:p>
                <a:pPr eaLnBrk="0" hangingPunct="0"/>
                <a:endParaRPr lang="en-US"/>
              </a:p>
              <a:p>
                <a:pPr eaLnBrk="0" hangingPunct="0"/>
                <a:endParaRPr lang="en-US"/>
              </a:p>
              <a:p>
                <a:pPr eaLnBrk="0" hangingPunct="0"/>
                <a:endParaRPr lang="en-US"/>
              </a:p>
              <a:p>
                <a:pPr eaLnBrk="0" hangingPunct="0"/>
                <a:endParaRPr lang="en-US"/>
              </a:p>
            </p:txBody>
          </p:sp>
          <p:sp>
            <p:nvSpPr>
              <p:cNvPr id="21531" name="Down Arrow 61"/>
              <p:cNvSpPr>
                <a:spLocks noChangeArrowheads="1"/>
              </p:cNvSpPr>
              <p:nvPr/>
            </p:nvSpPr>
            <p:spPr bwMode="auto">
              <a:xfrm flipH="1" flipV="1">
                <a:off x="7213600" y="4305300"/>
                <a:ext cx="609600" cy="203200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chemeClr val="bg2"/>
              </a:solidFill>
              <a:ln w="952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  <a:p>
                <a:pPr eaLnBrk="0" hangingPunct="0"/>
                <a:endParaRPr lang="en-US"/>
              </a:p>
            </p:txBody>
          </p:sp>
          <p:sp>
            <p:nvSpPr>
              <p:cNvPr id="21532" name="Down Arrow 62"/>
              <p:cNvSpPr>
                <a:spLocks noChangeArrowheads="1"/>
              </p:cNvSpPr>
              <p:nvPr/>
            </p:nvSpPr>
            <p:spPr bwMode="auto">
              <a:xfrm flipH="1" flipV="1">
                <a:off x="6756400" y="2984500"/>
                <a:ext cx="609600" cy="203200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chemeClr val="bg2"/>
              </a:solidFill>
              <a:ln w="952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  <a:p>
                <a:pPr eaLnBrk="0" hangingPunct="0"/>
                <a:endParaRPr lang="en-US"/>
              </a:p>
            </p:txBody>
          </p:sp>
          <p:sp>
            <p:nvSpPr>
              <p:cNvPr id="21533" name="Down Arrow 64"/>
              <p:cNvSpPr>
                <a:spLocks noChangeArrowheads="1"/>
              </p:cNvSpPr>
              <p:nvPr/>
            </p:nvSpPr>
            <p:spPr bwMode="auto">
              <a:xfrm rot="-5400000">
                <a:off x="4222750" y="6254750"/>
                <a:ext cx="609600" cy="419100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chemeClr val="bg2"/>
              </a:solidFill>
              <a:ln w="952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  <a:p>
                <a:pPr eaLnBrk="0" hangingPunct="0"/>
                <a:endParaRPr lang="en-US"/>
              </a:p>
            </p:txBody>
          </p:sp>
          <p:sp>
            <p:nvSpPr>
              <p:cNvPr id="21534" name="TextBox 55"/>
              <p:cNvSpPr txBox="1">
                <a:spLocks noChangeArrowheads="1"/>
              </p:cNvSpPr>
              <p:nvPr/>
            </p:nvSpPr>
            <p:spPr bwMode="auto">
              <a:xfrm>
                <a:off x="4902200" y="2362200"/>
                <a:ext cx="1645177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800"/>
                  <a:t>Henze et al., </a:t>
                </a:r>
              </a:p>
              <a:p>
                <a:pPr eaLnBrk="0" hangingPunct="0"/>
                <a:r>
                  <a:rPr lang="en-US" sz="1800"/>
                  <a:t>2007</a:t>
                </a:r>
              </a:p>
              <a:p>
                <a:pPr eaLnBrk="0" hangingPunct="0"/>
                <a:endParaRPr lang="en-US" sz="1800"/>
              </a:p>
            </p:txBody>
          </p:sp>
          <p:pic>
            <p:nvPicPr>
              <p:cNvPr id="21535" name="Picture 51" descr="pastedGraphic.pdf"/>
              <p:cNvPicPr>
                <a:picLocks noChangeAspect="1"/>
              </p:cNvPicPr>
              <p:nvPr/>
            </p:nvPicPr>
            <p:blipFill>
              <a:blip r:embed="rId2"/>
              <a:srcRect r="70663"/>
              <a:stretch>
                <a:fillRect/>
              </a:stretch>
            </p:blipFill>
            <p:spPr bwMode="auto">
              <a:xfrm>
                <a:off x="7524750" y="5099282"/>
                <a:ext cx="793750" cy="7300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36" name="Picture 42" descr="pastedGraphic.pdf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073900" y="3327400"/>
                <a:ext cx="8001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37" name="Picture 51" descr="pastedGraphic.pdf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572250" y="6026150"/>
                <a:ext cx="1735783" cy="793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1525" name="Picture 43" descr="pastedGraphic.pd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75451" y="2095500"/>
              <a:ext cx="660888" cy="781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Radiative Forcing with GEOS-Chem</a:t>
            </a:r>
          </a:p>
        </p:txBody>
      </p:sp>
      <p:sp>
        <p:nvSpPr>
          <p:cNvPr id="21507" name="Rounded Rectangle 53"/>
          <p:cNvSpPr>
            <a:spLocks noChangeArrowheads="1"/>
          </p:cNvSpPr>
          <p:nvPr/>
        </p:nvSpPr>
        <p:spPr bwMode="auto">
          <a:xfrm>
            <a:off x="260350" y="1828800"/>
            <a:ext cx="2654300" cy="1168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/>
              <a:t>GEOS-Chem</a:t>
            </a:r>
          </a:p>
        </p:txBody>
      </p:sp>
      <p:sp>
        <p:nvSpPr>
          <p:cNvPr id="21508" name="Rounded Rectangle 54"/>
          <p:cNvSpPr>
            <a:spLocks noChangeArrowheads="1"/>
          </p:cNvSpPr>
          <p:nvPr/>
        </p:nvSpPr>
        <p:spPr bwMode="auto">
          <a:xfrm>
            <a:off x="260350" y="3238500"/>
            <a:ext cx="2476500" cy="10541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/>
              <a:t>Mie Code</a:t>
            </a:r>
          </a:p>
        </p:txBody>
      </p:sp>
      <p:sp>
        <p:nvSpPr>
          <p:cNvPr id="21509" name="TextBox 55"/>
          <p:cNvSpPr txBox="1">
            <a:spLocks noChangeArrowheads="1"/>
          </p:cNvSpPr>
          <p:nvPr/>
        </p:nvSpPr>
        <p:spPr bwMode="auto">
          <a:xfrm>
            <a:off x="188913" y="2540000"/>
            <a:ext cx="2924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/>
              <a:t>[SIA], [BC], [OC], </a:t>
            </a:r>
            <a:r>
              <a:rPr lang="en-US" sz="1800" i="1"/>
              <a:t>D</a:t>
            </a:r>
            <a:r>
              <a:rPr lang="en-US" sz="1800" i="1" baseline="-25000"/>
              <a:t>dry</a:t>
            </a:r>
          </a:p>
          <a:p>
            <a:pPr eaLnBrk="0" hangingPunct="0"/>
            <a:endParaRPr lang="en-US" sz="1800"/>
          </a:p>
        </p:txBody>
      </p:sp>
      <p:sp>
        <p:nvSpPr>
          <p:cNvPr id="21510" name="Rounded Rectangle 10"/>
          <p:cNvSpPr>
            <a:spLocks noChangeArrowheads="1"/>
          </p:cNvSpPr>
          <p:nvPr/>
        </p:nvSpPr>
        <p:spPr bwMode="auto">
          <a:xfrm>
            <a:off x="241300" y="4521200"/>
            <a:ext cx="4089400" cy="1460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/>
              <a:t>Radiative Transfer Code</a:t>
            </a:r>
          </a:p>
          <a:p>
            <a:pPr eaLnBrk="0" hangingPunct="0"/>
            <a:endParaRPr lang="en-US" sz="2000"/>
          </a:p>
          <a:p>
            <a:pPr eaLnBrk="0" hangingPunct="0"/>
            <a:endParaRPr lang="en-US" sz="2000"/>
          </a:p>
          <a:p>
            <a:pPr eaLnBrk="0" hangingPunct="0"/>
            <a:endParaRPr lang="en-US" sz="2000"/>
          </a:p>
        </p:txBody>
      </p:sp>
      <p:sp>
        <p:nvSpPr>
          <p:cNvPr id="21511" name="TextBox 36"/>
          <p:cNvSpPr txBox="1">
            <a:spLocks noChangeArrowheads="1"/>
          </p:cNvSpPr>
          <p:nvPr/>
        </p:nvSpPr>
        <p:spPr bwMode="auto">
          <a:xfrm>
            <a:off x="495300" y="4978400"/>
            <a:ext cx="32845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200"/>
              <a:t>LIDORT (Spurr, 2002)</a:t>
            </a:r>
          </a:p>
        </p:txBody>
      </p:sp>
      <p:sp>
        <p:nvSpPr>
          <p:cNvPr id="21512" name="TextBox 37"/>
          <p:cNvSpPr txBox="1">
            <a:spLocks noChangeArrowheads="1"/>
          </p:cNvSpPr>
          <p:nvPr/>
        </p:nvSpPr>
        <p:spPr bwMode="auto">
          <a:xfrm>
            <a:off x="812800" y="5511800"/>
            <a:ext cx="292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/>
              <a:t>TOA upward SW flux</a:t>
            </a:r>
          </a:p>
        </p:txBody>
      </p:sp>
      <p:sp>
        <p:nvSpPr>
          <p:cNvPr id="21513" name="TextBox 38"/>
          <p:cNvSpPr txBox="1">
            <a:spLocks noChangeArrowheads="1"/>
          </p:cNvSpPr>
          <p:nvPr/>
        </p:nvSpPr>
        <p:spPr bwMode="auto">
          <a:xfrm>
            <a:off x="254000" y="1282700"/>
            <a:ext cx="2100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Forward model</a:t>
            </a:r>
          </a:p>
        </p:txBody>
      </p:sp>
      <p:sp>
        <p:nvSpPr>
          <p:cNvPr id="21514" name="Down Arrow 52"/>
          <p:cNvSpPr>
            <a:spLocks noChangeArrowheads="1"/>
          </p:cNvSpPr>
          <p:nvPr/>
        </p:nvSpPr>
        <p:spPr bwMode="auto">
          <a:xfrm>
            <a:off x="1206500" y="2997200"/>
            <a:ext cx="609600" cy="203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1515" name="Down Arrow 57"/>
          <p:cNvSpPr>
            <a:spLocks noChangeArrowheads="1"/>
          </p:cNvSpPr>
          <p:nvPr/>
        </p:nvSpPr>
        <p:spPr bwMode="auto">
          <a:xfrm>
            <a:off x="1206500" y="4292600"/>
            <a:ext cx="609600" cy="203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  <a:p>
            <a:pPr eaLnBrk="0" hangingPunct="0"/>
            <a:endParaRPr lang="en-US"/>
          </a:p>
        </p:txBody>
      </p:sp>
      <p:sp>
        <p:nvSpPr>
          <p:cNvPr id="21516" name="Down Arrow 58"/>
          <p:cNvSpPr>
            <a:spLocks noChangeArrowheads="1"/>
          </p:cNvSpPr>
          <p:nvPr/>
        </p:nvSpPr>
        <p:spPr bwMode="auto">
          <a:xfrm>
            <a:off x="2819400" y="5981700"/>
            <a:ext cx="609600" cy="203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  <a:p>
            <a:pPr eaLnBrk="0" hangingPunct="0"/>
            <a:endParaRPr lang="en-US"/>
          </a:p>
        </p:txBody>
      </p: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4826000" y="1244600"/>
            <a:ext cx="3978275" cy="787400"/>
            <a:chOff x="4826000" y="1244600"/>
            <a:chExt cx="3978204" cy="787400"/>
          </a:xfrm>
        </p:grpSpPr>
        <p:sp>
          <p:nvSpPr>
            <p:cNvPr id="21522" name="TextBox 46"/>
            <p:cNvSpPr txBox="1">
              <a:spLocks noChangeArrowheads="1"/>
            </p:cNvSpPr>
            <p:nvPr/>
          </p:nvSpPr>
          <p:spPr bwMode="auto">
            <a:xfrm>
              <a:off x="4826000" y="1358900"/>
              <a:ext cx="30987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/>
                <a:t>Sensitivity calculation:</a:t>
              </a:r>
            </a:p>
          </p:txBody>
        </p:sp>
        <p:pic>
          <p:nvPicPr>
            <p:cNvPr id="21523" name="Picture 54" descr="pastedGraphic.pd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051800" y="1244600"/>
              <a:ext cx="752404" cy="78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518" name="Picture 63" descr="pastedGraphic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01950" y="6337300"/>
            <a:ext cx="4667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692150" y="5981700"/>
            <a:ext cx="2036763" cy="711200"/>
            <a:chOff x="692150" y="5981700"/>
            <a:chExt cx="2037292" cy="711199"/>
          </a:xfrm>
        </p:grpSpPr>
        <p:pic>
          <p:nvPicPr>
            <p:cNvPr id="21520" name="Picture 56" descr="pastedGraphic.pdf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92150" y="6296024"/>
              <a:ext cx="203729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1" name="Down Arrow 66"/>
            <p:cNvSpPr>
              <a:spLocks noChangeArrowheads="1"/>
            </p:cNvSpPr>
            <p:nvPr/>
          </p:nvSpPr>
          <p:spPr bwMode="auto">
            <a:xfrm>
              <a:off x="1790700" y="5981700"/>
              <a:ext cx="609600" cy="2032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bg2"/>
            </a:solidFill>
            <a:ln w="9525" algn="ctr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  <a:p>
              <a:pPr eaLnBrk="0" hangingPunct="0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Aerosols and Radiative Forcing</a:t>
            </a:r>
          </a:p>
        </p:txBody>
      </p:sp>
      <p:pic>
        <p:nvPicPr>
          <p:cNvPr id="22530" name="Picture 45" descr="grid_4x5.gif"/>
          <p:cNvPicPr>
            <a:picLocks noChangeAspect="1"/>
          </p:cNvPicPr>
          <p:nvPr/>
        </p:nvPicPr>
        <p:blipFill>
          <a:blip r:embed="rId2"/>
          <a:srcRect t="4083" b="7108"/>
          <a:stretch>
            <a:fillRect/>
          </a:stretch>
        </p:blipFill>
        <p:spPr bwMode="auto">
          <a:xfrm>
            <a:off x="1536700" y="2057400"/>
            <a:ext cx="535781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ight Arrow 49"/>
          <p:cNvSpPr>
            <a:spLocks noChangeArrowheads="1"/>
          </p:cNvSpPr>
          <p:nvPr/>
        </p:nvSpPr>
        <p:spPr bwMode="auto">
          <a:xfrm flipH="1">
            <a:off x="6667500" y="3759200"/>
            <a:ext cx="622300" cy="304800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2532" name="Right Arrow 50"/>
          <p:cNvSpPr>
            <a:spLocks noChangeArrowheads="1"/>
          </p:cNvSpPr>
          <p:nvPr/>
        </p:nvSpPr>
        <p:spPr bwMode="auto">
          <a:xfrm flipH="1">
            <a:off x="1384300" y="3835400"/>
            <a:ext cx="622300" cy="304800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22533" name="Picture 51" descr="pastedGraphic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" y="2730500"/>
            <a:ext cx="774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2" descr="pastedGraphic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000" y="3441700"/>
            <a:ext cx="78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53" descr="pastedGraphic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5900" y="4997450"/>
            <a:ext cx="11684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54" descr="pastedGraphic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1350" y="4298950"/>
            <a:ext cx="635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Box 10"/>
          <p:cNvSpPr txBox="1">
            <a:spLocks noChangeArrowheads="1"/>
          </p:cNvSpPr>
          <p:nvPr/>
        </p:nvSpPr>
        <p:spPr bwMode="auto">
          <a:xfrm>
            <a:off x="228600" y="1371600"/>
            <a:ext cx="7146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Sensitivities </a:t>
            </a:r>
            <a:r>
              <a:rPr lang="en-US"/>
              <a:t>from </a:t>
            </a:r>
            <a:r>
              <a:rPr lang="en-US" b="1"/>
              <a:t>every </a:t>
            </a:r>
            <a:r>
              <a:rPr lang="en-US"/>
              <a:t>sector and region:</a:t>
            </a:r>
          </a:p>
        </p:txBody>
      </p:sp>
      <p:pic>
        <p:nvPicPr>
          <p:cNvPr id="22538" name="Picture 57" descr="pastedGraphic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5550" y="3695700"/>
            <a:ext cx="1003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19138" y="5980113"/>
            <a:ext cx="798036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200">
                <a:solidFill>
                  <a:srgbClr val="FF0000"/>
                </a:solidFill>
              </a:rPr>
              <a:t>Calculated very efficiently using </a:t>
            </a:r>
            <a:r>
              <a:rPr lang="en-US" sz="2200" b="1">
                <a:solidFill>
                  <a:srgbClr val="FF0000"/>
                </a:solidFill>
              </a:rPr>
              <a:t>GEOS-Chem adjoint </a:t>
            </a:r>
          </a:p>
          <a:p>
            <a:pPr eaLnBrk="0" hangingPunct="0"/>
            <a:r>
              <a:rPr lang="en-US" sz="2200">
                <a:solidFill>
                  <a:srgbClr val="FF0000"/>
                </a:solidFill>
              </a:rPr>
              <a:t>(Henze et al., 2007)  and </a:t>
            </a:r>
            <a:r>
              <a:rPr lang="en-US" sz="2200" b="1">
                <a:solidFill>
                  <a:srgbClr val="FF0000"/>
                </a:solidFill>
              </a:rPr>
              <a:t>LIDORT </a:t>
            </a:r>
            <a:r>
              <a:rPr lang="en-US" sz="2200">
                <a:solidFill>
                  <a:srgbClr val="FF0000"/>
                </a:solidFill>
              </a:rPr>
              <a:t>(Spurr, 2002)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59037</TotalTime>
  <Words>704</Words>
  <Application>Microsoft PowerPoint</Application>
  <PresentationFormat>On-screen Show (4:3)</PresentationFormat>
  <Paragraphs>185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Verdana</vt:lpstr>
      <vt:lpstr>Arial</vt:lpstr>
      <vt:lpstr>ＭＳ Ｐゴシック</vt:lpstr>
      <vt:lpstr>Times</vt:lpstr>
      <vt:lpstr>Blank Presentation</vt:lpstr>
      <vt:lpstr>Slide 1</vt:lpstr>
      <vt:lpstr>Short Lived Climate Forcing Agents</vt:lpstr>
      <vt:lpstr>Systems for modeling  air quality &amp; climate change</vt:lpstr>
      <vt:lpstr>Refining the RF bar chart</vt:lpstr>
      <vt:lpstr>Systems for modeling  air quality &amp; climate change</vt:lpstr>
      <vt:lpstr>Radiative Forcing Transfer Functions</vt:lpstr>
      <vt:lpstr>Radiative Forcing Transfer Functions</vt:lpstr>
      <vt:lpstr>Radiative Forcing with GEOS-Chem</vt:lpstr>
      <vt:lpstr>Aerosols and Radiative Forcing</vt:lpstr>
      <vt:lpstr>Direct Radiative Forcing efficiencies</vt:lpstr>
      <vt:lpstr>Validation</vt:lpstr>
      <vt:lpstr>Validation: lumped impacts</vt:lpstr>
      <vt:lpstr>Apply to RCP45 2050 scenario</vt:lpstr>
      <vt:lpstr>Apply to RCP45 2050 scenario</vt:lpstr>
      <vt:lpstr>Efficiency vs magnitude of emissions</vt:lpstr>
      <vt:lpstr>Efficiency vs magnitude of emissions</vt:lpstr>
      <vt:lpstr>Ok, but what is Gloryous about this?</vt:lpstr>
      <vt:lpstr>What role does polarimetry play?</vt:lpstr>
      <vt:lpstr>Sensitivity of polarization with respect to layer-by-layer aerosol properties using VLIDORT+linearized MIE</vt:lpstr>
      <vt:lpstr>In practice: regional scale assimilation</vt:lpstr>
      <vt:lpstr>Final remarks</vt:lpstr>
      <vt:lpstr>the end</vt:lpstr>
    </vt:vector>
  </TitlesOfParts>
  <Company>ԋꀀ]蟨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Daven Henze</dc:creator>
  <cp:lastModifiedBy>Michael Mishchenko</cp:lastModifiedBy>
  <cp:revision>1552</cp:revision>
  <cp:lastPrinted>2010-09-28T16:57:37Z</cp:lastPrinted>
  <dcterms:created xsi:type="dcterms:W3CDTF">2011-08-11T01:51:21Z</dcterms:created>
  <dcterms:modified xsi:type="dcterms:W3CDTF">2011-08-18T21:56:22Z</dcterms:modified>
</cp:coreProperties>
</file>