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164" r:id="rId2"/>
  </p:sldMasterIdLst>
  <p:notesMasterIdLst>
    <p:notesMasterId r:id="rId31"/>
  </p:notesMasterIdLst>
  <p:handoutMasterIdLst>
    <p:handoutMasterId r:id="rId32"/>
  </p:handoutMasterIdLst>
  <p:sldIdLst>
    <p:sldId id="703" r:id="rId3"/>
    <p:sldId id="766" r:id="rId4"/>
    <p:sldId id="942" r:id="rId5"/>
    <p:sldId id="743" r:id="rId6"/>
    <p:sldId id="746" r:id="rId7"/>
    <p:sldId id="737" r:id="rId8"/>
    <p:sldId id="758" r:id="rId9"/>
    <p:sldId id="773" r:id="rId10"/>
    <p:sldId id="796" r:id="rId11"/>
    <p:sldId id="595" r:id="rId12"/>
    <p:sldId id="883" r:id="rId13"/>
    <p:sldId id="878" r:id="rId14"/>
    <p:sldId id="826" r:id="rId15"/>
    <p:sldId id="747" r:id="rId16"/>
    <p:sldId id="825" r:id="rId17"/>
    <p:sldId id="923" r:id="rId18"/>
    <p:sldId id="943" r:id="rId19"/>
    <p:sldId id="922" r:id="rId20"/>
    <p:sldId id="924" r:id="rId21"/>
    <p:sldId id="934" r:id="rId22"/>
    <p:sldId id="933" r:id="rId23"/>
    <p:sldId id="916" r:id="rId24"/>
    <p:sldId id="918" r:id="rId25"/>
    <p:sldId id="928" r:id="rId26"/>
    <p:sldId id="936" r:id="rId27"/>
    <p:sldId id="929" r:id="rId28"/>
    <p:sldId id="940" r:id="rId29"/>
    <p:sldId id="941" r:id="rId30"/>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FF"/>
    <a:srgbClr val="FF0000"/>
    <a:srgbClr val="00FF00"/>
    <a:srgbClr val="FF9900"/>
    <a:srgbClr val="FF00FF"/>
    <a:srgbClr val="008000"/>
    <a:srgbClr val="8000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4" autoAdjust="0"/>
    <p:restoredTop sz="91916" autoAdjust="0"/>
  </p:normalViewPr>
  <p:slideViewPr>
    <p:cSldViewPr snapToGrid="0">
      <p:cViewPr>
        <p:scale>
          <a:sx n="90" d="100"/>
          <a:sy n="90" d="100"/>
        </p:scale>
        <p:origin x="-2262" y="-7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160"/>
    </p:cViewPr>
  </p:sorterViewPr>
  <p:notesViewPr>
    <p:cSldViewPr snapToGrid="0">
      <p:cViewPr>
        <p:scale>
          <a:sx n="100" d="100"/>
          <a:sy n="100" d="100"/>
        </p:scale>
        <p:origin x="-2364" y="-72"/>
      </p:cViewPr>
      <p:guideLst>
        <p:guide orient="horz" pos="3024"/>
        <p:guide pos="230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100" tIns="48049" rIns="96100" bIns="48049" numCol="1" anchor="t" anchorCtr="0" compatLnSpc="1">
            <a:prstTxWarp prst="textNoShape">
              <a:avLst/>
            </a:prstTxWarp>
          </a:bodyPr>
          <a:lstStyle>
            <a:lvl1pPr defTabSz="960227">
              <a:defRPr sz="1200" b="0">
                <a:latin typeface="Times New Roman" pitchFamily="18" charset="0"/>
              </a:defRPr>
            </a:lvl1pPr>
          </a:lstStyle>
          <a:p>
            <a:pPr>
              <a:defRPr/>
            </a:pPr>
            <a:endParaRPr lang="en-US"/>
          </a:p>
        </p:txBody>
      </p:sp>
      <p:sp>
        <p:nvSpPr>
          <p:cNvPr id="81923" name="Rectangle 3"/>
          <p:cNvSpPr>
            <a:spLocks noGrp="1" noChangeArrowheads="1"/>
          </p:cNvSpPr>
          <p:nvPr>
            <p:ph type="dt" sz="quarter" idx="1"/>
          </p:nvPr>
        </p:nvSpPr>
        <p:spPr bwMode="auto">
          <a:xfrm>
            <a:off x="4149725" y="0"/>
            <a:ext cx="3165475" cy="479425"/>
          </a:xfrm>
          <a:prstGeom prst="rect">
            <a:avLst/>
          </a:prstGeom>
          <a:noFill/>
          <a:ln w="9525">
            <a:noFill/>
            <a:miter lim="800000"/>
            <a:headEnd/>
            <a:tailEnd/>
          </a:ln>
          <a:effectLst/>
        </p:spPr>
        <p:txBody>
          <a:bodyPr vert="horz" wrap="square" lIns="96100" tIns="48049" rIns="96100" bIns="48049" numCol="1" anchor="t" anchorCtr="0" compatLnSpc="1">
            <a:prstTxWarp prst="textNoShape">
              <a:avLst/>
            </a:prstTxWarp>
          </a:bodyPr>
          <a:lstStyle>
            <a:lvl1pPr algn="r" defTabSz="960227">
              <a:defRPr sz="1200" b="0">
                <a:latin typeface="Times New Roman" pitchFamily="18" charset="0"/>
              </a:defRPr>
            </a:lvl1pPr>
          </a:lstStyle>
          <a:p>
            <a:pPr>
              <a:defRPr/>
            </a:pPr>
            <a:endParaRPr lang="en-US"/>
          </a:p>
        </p:txBody>
      </p:sp>
      <p:sp>
        <p:nvSpPr>
          <p:cNvPr id="81924" name="Rectangle 4"/>
          <p:cNvSpPr>
            <a:spLocks noGrp="1" noChangeArrowheads="1"/>
          </p:cNvSpPr>
          <p:nvPr>
            <p:ph type="ftr" sz="quarter" idx="2"/>
          </p:nvPr>
        </p:nvSpPr>
        <p:spPr bwMode="auto">
          <a:xfrm>
            <a:off x="0" y="9121775"/>
            <a:ext cx="3165475" cy="479425"/>
          </a:xfrm>
          <a:prstGeom prst="rect">
            <a:avLst/>
          </a:prstGeom>
          <a:noFill/>
          <a:ln w="9525">
            <a:noFill/>
            <a:miter lim="800000"/>
            <a:headEnd/>
            <a:tailEnd/>
          </a:ln>
          <a:effectLst/>
        </p:spPr>
        <p:txBody>
          <a:bodyPr vert="horz" wrap="square" lIns="96100" tIns="48049" rIns="96100" bIns="48049" numCol="1" anchor="b" anchorCtr="0" compatLnSpc="1">
            <a:prstTxWarp prst="textNoShape">
              <a:avLst/>
            </a:prstTxWarp>
          </a:bodyPr>
          <a:lstStyle>
            <a:lvl1pPr defTabSz="960227">
              <a:defRPr sz="1200" b="0">
                <a:latin typeface="Times New Roman" pitchFamily="18" charset="0"/>
              </a:defRPr>
            </a:lvl1pPr>
          </a:lstStyle>
          <a:p>
            <a:pPr>
              <a:defRPr/>
            </a:pPr>
            <a:endParaRPr lang="en-US"/>
          </a:p>
        </p:txBody>
      </p:sp>
      <p:sp>
        <p:nvSpPr>
          <p:cNvPr id="81925" name="Rectangle 5"/>
          <p:cNvSpPr>
            <a:spLocks noGrp="1" noChangeArrowheads="1"/>
          </p:cNvSpPr>
          <p:nvPr>
            <p:ph type="sldNum" sz="quarter" idx="3"/>
          </p:nvPr>
        </p:nvSpPr>
        <p:spPr bwMode="auto">
          <a:xfrm>
            <a:off x="4149725" y="9121775"/>
            <a:ext cx="3165475" cy="479425"/>
          </a:xfrm>
          <a:prstGeom prst="rect">
            <a:avLst/>
          </a:prstGeom>
          <a:noFill/>
          <a:ln w="9525">
            <a:noFill/>
            <a:miter lim="800000"/>
            <a:headEnd/>
            <a:tailEnd/>
          </a:ln>
          <a:effectLst/>
        </p:spPr>
        <p:txBody>
          <a:bodyPr vert="horz" wrap="square" lIns="96100" tIns="48049" rIns="96100" bIns="48049" numCol="1" anchor="b" anchorCtr="0" compatLnSpc="1">
            <a:prstTxWarp prst="textNoShape">
              <a:avLst/>
            </a:prstTxWarp>
          </a:bodyPr>
          <a:lstStyle>
            <a:lvl1pPr algn="r" defTabSz="960227">
              <a:defRPr sz="1200" b="0">
                <a:latin typeface="Times New Roman" pitchFamily="18" charset="0"/>
              </a:defRPr>
            </a:lvl1pPr>
          </a:lstStyle>
          <a:p>
            <a:pPr>
              <a:defRPr/>
            </a:pPr>
            <a:fld id="{05FF5288-A23C-458A-B2DE-92313B6C2CF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100" tIns="48049" rIns="96100" bIns="48049" numCol="1" anchor="t" anchorCtr="0" compatLnSpc="1">
            <a:prstTxWarp prst="textNoShape">
              <a:avLst/>
            </a:prstTxWarp>
          </a:bodyPr>
          <a:lstStyle>
            <a:lvl1pPr defTabSz="960227">
              <a:defRPr sz="1200" b="0">
                <a:latin typeface="Times New Roman" pitchFamily="18" charset="0"/>
              </a:defRPr>
            </a:lvl1pPr>
          </a:lstStyle>
          <a:p>
            <a:pPr>
              <a:defRPr/>
            </a:pPr>
            <a:endParaRPr lang="en-US"/>
          </a:p>
        </p:txBody>
      </p:sp>
      <p:sp>
        <p:nvSpPr>
          <p:cNvPr id="24579" name="Rectangle 3"/>
          <p:cNvSpPr>
            <a:spLocks noGrp="1" noChangeArrowheads="1"/>
          </p:cNvSpPr>
          <p:nvPr>
            <p:ph type="dt" idx="1"/>
          </p:nvPr>
        </p:nvSpPr>
        <p:spPr bwMode="auto">
          <a:xfrm>
            <a:off x="4149725" y="0"/>
            <a:ext cx="3165475" cy="479425"/>
          </a:xfrm>
          <a:prstGeom prst="rect">
            <a:avLst/>
          </a:prstGeom>
          <a:noFill/>
          <a:ln w="9525">
            <a:noFill/>
            <a:miter lim="800000"/>
            <a:headEnd/>
            <a:tailEnd/>
          </a:ln>
          <a:effectLst/>
        </p:spPr>
        <p:txBody>
          <a:bodyPr vert="horz" wrap="square" lIns="96100" tIns="48049" rIns="96100" bIns="48049" numCol="1" anchor="t" anchorCtr="0" compatLnSpc="1">
            <a:prstTxWarp prst="textNoShape">
              <a:avLst/>
            </a:prstTxWarp>
          </a:bodyPr>
          <a:lstStyle>
            <a:lvl1pPr algn="r" defTabSz="960227">
              <a:defRPr sz="1200" b="0">
                <a:latin typeface="Times New Roman" pitchFamily="18"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57300" y="719138"/>
            <a:ext cx="4803775" cy="360203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69963" y="4560888"/>
            <a:ext cx="5375275" cy="4321175"/>
          </a:xfrm>
          <a:prstGeom prst="rect">
            <a:avLst/>
          </a:prstGeom>
          <a:noFill/>
          <a:ln w="9525">
            <a:noFill/>
            <a:miter lim="800000"/>
            <a:headEnd/>
            <a:tailEnd/>
          </a:ln>
          <a:effectLst/>
        </p:spPr>
        <p:txBody>
          <a:bodyPr vert="horz" wrap="square" lIns="96100" tIns="48049" rIns="96100" bIns="480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9121775"/>
            <a:ext cx="3165475" cy="479425"/>
          </a:xfrm>
          <a:prstGeom prst="rect">
            <a:avLst/>
          </a:prstGeom>
          <a:noFill/>
          <a:ln w="9525">
            <a:noFill/>
            <a:miter lim="800000"/>
            <a:headEnd/>
            <a:tailEnd/>
          </a:ln>
          <a:effectLst/>
        </p:spPr>
        <p:txBody>
          <a:bodyPr vert="horz" wrap="square" lIns="96100" tIns="48049" rIns="96100" bIns="48049" numCol="1" anchor="b" anchorCtr="0" compatLnSpc="1">
            <a:prstTxWarp prst="textNoShape">
              <a:avLst/>
            </a:prstTxWarp>
          </a:bodyPr>
          <a:lstStyle>
            <a:lvl1pPr defTabSz="960227">
              <a:defRPr sz="1200" b="0">
                <a:latin typeface="Times New Roman" pitchFamily="18" charset="0"/>
              </a:defRPr>
            </a:lvl1pPr>
          </a:lstStyle>
          <a:p>
            <a:pPr>
              <a:defRPr/>
            </a:pPr>
            <a:endParaRPr lang="en-US"/>
          </a:p>
        </p:txBody>
      </p:sp>
      <p:sp>
        <p:nvSpPr>
          <p:cNvPr id="24583" name="Rectangle 7"/>
          <p:cNvSpPr>
            <a:spLocks noGrp="1" noChangeArrowheads="1"/>
          </p:cNvSpPr>
          <p:nvPr>
            <p:ph type="sldNum" sz="quarter" idx="5"/>
          </p:nvPr>
        </p:nvSpPr>
        <p:spPr bwMode="auto">
          <a:xfrm>
            <a:off x="4149725" y="9121775"/>
            <a:ext cx="3165475" cy="479425"/>
          </a:xfrm>
          <a:prstGeom prst="rect">
            <a:avLst/>
          </a:prstGeom>
          <a:noFill/>
          <a:ln w="9525">
            <a:noFill/>
            <a:miter lim="800000"/>
            <a:headEnd/>
            <a:tailEnd/>
          </a:ln>
          <a:effectLst/>
        </p:spPr>
        <p:txBody>
          <a:bodyPr vert="horz" wrap="square" lIns="96100" tIns="48049" rIns="96100" bIns="48049" numCol="1" anchor="b" anchorCtr="0" compatLnSpc="1">
            <a:prstTxWarp prst="textNoShape">
              <a:avLst/>
            </a:prstTxWarp>
          </a:bodyPr>
          <a:lstStyle>
            <a:lvl1pPr algn="r" defTabSz="960227">
              <a:defRPr sz="1200" b="0">
                <a:latin typeface="Times New Roman" pitchFamily="18" charset="0"/>
              </a:defRPr>
            </a:lvl1pPr>
          </a:lstStyle>
          <a:p>
            <a:pPr>
              <a:defRPr/>
            </a:pPr>
            <a:fld id="{BE7D5059-D928-48B8-8FC7-BB4F3AD939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pPr defTabSz="958850"/>
            <a:fld id="{46279951-329A-44CB-9436-210B08C96911}" type="slidenum">
              <a:rPr lang="en-US" smtClean="0"/>
              <a:pPr defTabSz="958850"/>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en-US" smtClean="0"/>
          </a:p>
        </p:txBody>
      </p:sp>
      <p:sp>
        <p:nvSpPr>
          <p:cNvPr id="53252" name="Slide Number Placeholder 3"/>
          <p:cNvSpPr>
            <a:spLocks noGrp="1"/>
          </p:cNvSpPr>
          <p:nvPr>
            <p:ph type="sldNum" sz="quarter" idx="5"/>
          </p:nvPr>
        </p:nvSpPr>
        <p:spPr>
          <a:noFill/>
        </p:spPr>
        <p:txBody>
          <a:bodyPr/>
          <a:lstStyle/>
          <a:p>
            <a:pPr defTabSz="958850"/>
            <a:fld id="{39F83D67-6C7A-4094-B794-962CEB670571}" type="slidenum">
              <a:rPr lang="en-US" smtClean="0"/>
              <a:pPr defTabSz="958850"/>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pPr defTabSz="958850"/>
            <a:fld id="{9EA5FB96-21AA-42E5-84BF-56EF34B3E5F2}" type="slidenum">
              <a:rPr lang="en-US" smtClean="0"/>
              <a:pPr defTabSz="958850"/>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pPr defTabSz="958850"/>
            <a:fld id="{EF1764FA-C118-4F1F-8556-7338C4F99533}" type="slidenum">
              <a:rPr lang="en-US" smtClean="0"/>
              <a:pPr defTabSz="958850"/>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pPr defTabSz="957263"/>
            <a:fld id="{B76F9E32-76DD-487A-82D4-6EF7D50D1C46}" type="slidenum">
              <a:rPr lang="en-US" smtClean="0"/>
              <a:pPr defTabSz="957263"/>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pPr defTabSz="958850"/>
            <a:fld id="{F8442A23-39B4-4A59-9649-7284986E550D}" type="slidenum">
              <a:rPr lang="en-US" smtClean="0"/>
              <a:pPr defTabSz="958850"/>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265238" y="727075"/>
            <a:ext cx="4784725" cy="3587750"/>
          </a:xfrm>
          <a:ln/>
        </p:spPr>
      </p:sp>
      <p:sp>
        <p:nvSpPr>
          <p:cNvPr id="58371" name="Notes Placeholder 2"/>
          <p:cNvSpPr>
            <a:spLocks noGrp="1"/>
          </p:cNvSpPr>
          <p:nvPr>
            <p:ph type="body" idx="1"/>
          </p:nvPr>
        </p:nvSpPr>
        <p:spPr>
          <a:noFill/>
          <a:ln/>
        </p:spPr>
        <p:txBody>
          <a:bodyPr/>
          <a:lstStyle/>
          <a:p>
            <a:endParaRPr lang="en-US" smtClean="0">
              <a:latin typeface="Arial" charset="0"/>
            </a:endParaRPr>
          </a:p>
        </p:txBody>
      </p:sp>
      <p:sp>
        <p:nvSpPr>
          <p:cNvPr id="58372" name="Slide Number Placeholder 3"/>
          <p:cNvSpPr>
            <a:spLocks noGrp="1"/>
          </p:cNvSpPr>
          <p:nvPr>
            <p:ph type="sldNum" sz="quarter" idx="5"/>
          </p:nvPr>
        </p:nvSpPr>
        <p:spPr>
          <a:xfrm>
            <a:off x="4143375" y="9120188"/>
            <a:ext cx="3170238" cy="479425"/>
          </a:xfrm>
          <a:noFill/>
        </p:spPr>
        <p:txBody>
          <a:bodyPr lIns="95732" tIns="47867" rIns="95732" bIns="47867"/>
          <a:lstStyle/>
          <a:p>
            <a:pPr defTabSz="963613"/>
            <a:fld id="{20E5E609-29DD-476A-9718-91141FA8028B}" type="slidenum">
              <a:rPr lang="en-US" smtClean="0">
                <a:latin typeface="Arial" charset="0"/>
              </a:rPr>
              <a:pPr defTabSz="963613"/>
              <a:t>15</a:t>
            </a:fld>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pPr defTabSz="958850"/>
            <a:fld id="{3E0A8C4A-6215-457D-9FC7-A85C1717E3BE}" type="slidenum">
              <a:rPr lang="en-US" smtClean="0"/>
              <a:pPr defTabSz="958850"/>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pPr defTabSz="958850"/>
            <a:fld id="{52D99592-242D-4BEC-AADD-177E92DBA3B2}" type="slidenum">
              <a:rPr lang="en-US" smtClean="0"/>
              <a:pPr defTabSz="958850"/>
              <a:t>21</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58850"/>
            <a:fld id="{511B5A41-3823-41BE-BFC3-07BC3C5837D6}" type="slidenum">
              <a:rPr lang="en-US" smtClean="0"/>
              <a:pPr defTabSz="958850"/>
              <a:t>24</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r>
              <a:rPr lang="en-US" smtClean="0"/>
              <a:t>Add chart on ACE after this</a:t>
            </a:r>
          </a:p>
        </p:txBody>
      </p:sp>
      <p:sp>
        <p:nvSpPr>
          <p:cNvPr id="62468" name="Slide Number Placeholder 3"/>
          <p:cNvSpPr>
            <a:spLocks noGrp="1"/>
          </p:cNvSpPr>
          <p:nvPr>
            <p:ph type="sldNum" sz="quarter" idx="5"/>
          </p:nvPr>
        </p:nvSpPr>
        <p:spPr>
          <a:noFill/>
        </p:spPr>
        <p:txBody>
          <a:bodyPr/>
          <a:lstStyle/>
          <a:p>
            <a:pPr defTabSz="958850"/>
            <a:fld id="{6D9AEBF2-63A0-4F2E-A6F6-FCDFF299CB3A}" type="slidenum">
              <a:rPr lang="en-US" smtClean="0"/>
              <a:pPr defTabSz="958850"/>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pPr defTabSz="958850"/>
            <a:fld id="{9BCD272C-1700-4AD0-9376-86DB4687B512}" type="slidenum">
              <a:rPr lang="en-US" smtClean="0"/>
              <a:pPr defTabSz="958850"/>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txBox="1">
            <a:spLocks noGrp="1"/>
          </p:cNvSpPr>
          <p:nvPr/>
        </p:nvSpPr>
        <p:spPr bwMode="auto">
          <a:xfrm>
            <a:off x="4149725" y="9121775"/>
            <a:ext cx="3165475" cy="479425"/>
          </a:xfrm>
          <a:prstGeom prst="rect">
            <a:avLst/>
          </a:prstGeom>
          <a:noFill/>
          <a:ln w="9525">
            <a:noFill/>
            <a:miter lim="800000"/>
            <a:headEnd/>
            <a:tailEnd/>
          </a:ln>
        </p:spPr>
        <p:txBody>
          <a:bodyPr lIns="96100" tIns="48049" rIns="96100" bIns="48049" anchor="b"/>
          <a:lstStyle/>
          <a:p>
            <a:pPr algn="r" defTabSz="958850"/>
            <a:fld id="{202E83DD-7ED1-499D-9645-ED9E25CD064B}" type="slidenum">
              <a:rPr lang="en-US" sz="1200" b="0"/>
              <a:pPr algn="r" defTabSz="958850"/>
              <a:t>27</a:t>
            </a:fld>
            <a:endParaRPr lang="en-US" sz="12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pPr defTabSz="958850"/>
            <a:fld id="{5C9FBBC4-CF27-4F6A-8243-D0C4E971B423}" type="slidenum">
              <a:rPr lang="en-US" smtClean="0"/>
              <a:pPr defTabSz="958850"/>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pPr defTabSz="958711"/>
            <a:fld id="{F7D8BB82-11EA-4523-944A-11EC9BBB5707}" type="slidenum">
              <a:rPr lang="en-US" smtClean="0"/>
              <a:pPr defTabSz="958711"/>
              <a:t>3</a:t>
            </a:fld>
            <a:endParaRPr lang="en-US" dirty="0"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76314" y="4478339"/>
            <a:ext cx="5362575" cy="4321175"/>
          </a:xfrm>
          <a:noFill/>
          <a:ln/>
        </p:spPr>
        <p:txBody>
          <a:bodyPr lIns="94975" tIns="47487" rIns="94975" bIns="47487"/>
          <a:lstStyle/>
          <a:p>
            <a:r>
              <a:rPr lang="en-US" dirty="0" smtClean="0"/>
              <a:t>This is a conceptual block diagram for an HSRL system and the spectral distributions of the signals measured by the two channels.</a:t>
            </a:r>
          </a:p>
          <a:p>
            <a:endParaRPr lang="en-US" dirty="0" smtClean="0"/>
          </a:p>
          <a:p>
            <a:r>
              <a:rPr lang="en-US" dirty="0" smtClean="0"/>
              <a:t>The HSRL technique</a:t>
            </a:r>
            <a:r>
              <a:rPr lang="en-US" baseline="0" dirty="0" smtClean="0"/>
              <a:t> takes advantage of the spectral distribution of backscatter</a:t>
            </a:r>
            <a:r>
              <a:rPr lang="en-US" dirty="0" smtClean="0"/>
              <a:t>.  This</a:t>
            </a:r>
            <a:r>
              <a:rPr lang="en-US" baseline="0" dirty="0" smtClean="0"/>
              <a:t> is the spectral distribution of total backscatter.   Backscatter from molecules is pressure broadened by several GHz whereas the frequency of the backscatter from the much more massive aerosol or cloud particles is basically identical to the transmitted frequency.  </a:t>
            </a:r>
            <a:endParaRPr lang="en-US" dirty="0" smtClean="0"/>
          </a:p>
          <a:p>
            <a:endParaRPr lang="en-US" dirty="0" smtClean="0"/>
          </a:p>
          <a:p>
            <a:r>
              <a:rPr lang="en-US" dirty="0" smtClean="0"/>
              <a:t>On</a:t>
            </a:r>
            <a:r>
              <a:rPr lang="en-US" baseline="0" dirty="0" smtClean="0"/>
              <a:t> the left, we see that the b</a:t>
            </a:r>
            <a:r>
              <a:rPr lang="en-US" dirty="0" smtClean="0"/>
              <a:t>ackscatter</a:t>
            </a:r>
            <a:r>
              <a:rPr lang="en-US" baseline="0" dirty="0" smtClean="0"/>
              <a:t> is split between 2 detectors.  One detector is a basic backscatter detector.  The other is downstream of an iodine vapor cell.  This is a glass cell filled with iodine gas.  By tuning the laser to an absorption feature in iodine, we can block the central portion of the spectrum leaving only the pressure-broadened wings of the molecular backscatter.   The two channels give us a means to separate aerosol and molecular scatter, which is the first step in independently retrieving aerosol backscatter and aerosol extinction: i.e., the 2 channels give us 2 equations to solve for our two unknown.  By contrast, a simple backscatter </a:t>
            </a:r>
            <a:r>
              <a:rPr lang="en-US" baseline="0" dirty="0" err="1" smtClean="0"/>
              <a:t>lidar</a:t>
            </a:r>
            <a:r>
              <a:rPr lang="en-US" baseline="0" dirty="0" smtClean="0"/>
              <a:t> has only one channel, and solving for the 2 unknowns requires making assumptions that can be highly uncertain. </a:t>
            </a:r>
          </a:p>
          <a:p>
            <a:endParaRPr lang="en-US" baseline="0" dirty="0" smtClean="0"/>
          </a:p>
          <a:p>
            <a:r>
              <a:rPr lang="en-US" baseline="0" dirty="0" smtClean="0"/>
              <a:t>Getting back to the ACE concept, the lowest risk architecture that we know of is an evolution of what we are currently flying on CALIPSO ….. </a:t>
            </a:r>
          </a:p>
          <a:p>
            <a:endParaRPr lang="en-US" baseline="0" dirty="0" smtClean="0"/>
          </a:p>
          <a:p>
            <a:r>
              <a:rPr lang="en-US" baseline="0" dirty="0" smtClean="0"/>
              <a:t>--------------------------------</a:t>
            </a:r>
            <a:endParaRPr lang="en-US" dirty="0" smtClean="0"/>
          </a:p>
          <a:p>
            <a:endParaRPr lang="en-US" dirty="0" smtClean="0"/>
          </a:p>
          <a:p>
            <a:r>
              <a:rPr lang="en-US" dirty="0" smtClean="0"/>
              <a:t>Light is transmitted into the atmosphere by a narrowband pulse laser. Backscattered photons are collected in a telescope receiver. Light is collimated in the aft optics following the telescope and is split into two optical paths. Approximately 10% is imaged directly onto a detector.  The other 90% is directed through an iodine vapor cell and then is imaged onto a second detector.  </a:t>
            </a:r>
          </a:p>
          <a:p>
            <a:r>
              <a:rPr lang="en-US" dirty="0" smtClean="0"/>
              <a:t>The spectral distribution of the elastic backscatter from the laser is shown in the upper graph.  The random thermal motion of molecules in the atmosphere cause a Doppler broadening of the return.  The width of the broadening is about 3 GHz. Aerosol and cloud particles are much heavier and hence slower than gas molecules and consequently the scatter (broadening) from these particles is negligible.  For all practical purposes, the aerosol backscatter comes back with the same spectral distribution of the laser pulse.</a:t>
            </a:r>
          </a:p>
          <a:p>
            <a:r>
              <a:rPr lang="en-US" dirty="0" smtClean="0"/>
              <a:t>The bottom figure shows the effect of the iodine absorption filter on the returns.  The laser is tuned to the center of a narrow iodine absorption line. The vapor cell provides a notch filter in the frequency, effectively blocking the aerosol returns in the “molecular scatter” channel.  The profile of molecular scatter can be compared to a model density profile to deduce cloud/aerosol extinction.  By taking the ratio of the signals in the two channels, one can separately derive the molecular and aerosol components of the backscatter signal return</a:t>
            </a:r>
          </a:p>
          <a:p>
            <a:r>
              <a:rPr lang="en-US"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40" tIns="48320" rIns="96640" bIns="48320" anchor="b"/>
          <a:lstStyle/>
          <a:p>
            <a:pPr algn="r" eaLnBrk="1" hangingPunct="1"/>
            <a:fld id="{78F66CF9-57C4-4027-9C4A-02F8A7B09D02}" type="slidenum">
              <a:rPr lang="en-US" sz="1300" b="0">
                <a:latin typeface="Arial" charset="0"/>
              </a:rPr>
              <a:pPr algn="r" eaLnBrk="1" hangingPunct="1"/>
              <a:t>4</a:t>
            </a:fld>
            <a:endParaRPr lang="en-US" sz="1300" b="0">
              <a:latin typeface="Arial" charset="0"/>
            </a:endParaRPr>
          </a:p>
        </p:txBody>
      </p:sp>
      <p:sp>
        <p:nvSpPr>
          <p:cNvPr id="47107" name="Rectangle 2"/>
          <p:cNvSpPr>
            <a:spLocks noGrp="1" noRot="1" noChangeAspect="1" noChangeArrowheads="1" noTextEdit="1"/>
          </p:cNvSpPr>
          <p:nvPr>
            <p:ph type="sldImg"/>
          </p:nvPr>
        </p:nvSpPr>
        <p:spPr>
          <a:xfrm>
            <a:off x="1257300" y="720725"/>
            <a:ext cx="4800600" cy="3600450"/>
          </a:xfrm>
          <a:ln/>
        </p:spPr>
      </p:sp>
      <p:sp>
        <p:nvSpPr>
          <p:cNvPr id="47108" name="Rectangle 3"/>
          <p:cNvSpPr>
            <a:spLocks noGrp="1" noChangeArrowheads="1"/>
          </p:cNvSpPr>
          <p:nvPr>
            <p:ph type="body" idx="1"/>
          </p:nvPr>
        </p:nvSpPr>
        <p:spPr>
          <a:xfrm>
            <a:off x="563563" y="4560888"/>
            <a:ext cx="6200775" cy="4321175"/>
          </a:xfrm>
          <a:noFill/>
          <a:ln/>
        </p:spPr>
        <p:txBody>
          <a:bodyPr lIns="95015" tIns="47507" rIns="95015" bIns="47507"/>
          <a:lstStyle/>
          <a:p>
            <a:r>
              <a:rPr lang="en-US" smtClean="0"/>
              <a:t>Here I have shown the equation that we measure in the (filtered) molecular scattering channel.</a:t>
            </a:r>
          </a:p>
          <a:p>
            <a:r>
              <a:rPr lang="en-US" smtClean="0"/>
              <a:t>We see that the measured signal in the filtered channel will only depend on the particulate extinction.  Again we obatin the molecular backscatter and extinction coefficients are from a model or the meterological analyses.  </a:t>
            </a:r>
          </a:p>
          <a:p>
            <a:r>
              <a:rPr lang="en-US" smtClean="0"/>
              <a:t>Additionally, the particulate backscatter can be derived by taking the ratio of the total scattering channel to the molecular scattering channel. </a:t>
            </a:r>
          </a:p>
          <a:p>
            <a:r>
              <a:rPr lang="en-US" smtClean="0"/>
              <a:t>With HSRL we have two measurements, giving us two equations to solve for the two unknowns.</a:t>
            </a:r>
          </a:p>
          <a:p>
            <a:r>
              <a:rPr lang="en-US" smtClean="0"/>
              <a:t>There is also another important aspect that HSRL has concerning calibration of the backscatter measurement.</a:t>
            </a:r>
            <a:endParaRPr lang="en-US" smtClean="0">
              <a:cs typeface="Times New Roman" pitchFamily="18" charset="0"/>
            </a:endParaRPr>
          </a:p>
          <a:p>
            <a:r>
              <a:rPr lang="en-US" smtClean="0">
                <a:cs typeface="Times New Roman" pitchFamily="18" charset="0"/>
              </a:rPr>
              <a:t>A particular advantage for the HSRL technique is that it only requires the relative transmission and gain of the two channels, which with a carefully designed system, can be done internal and would not require a normalization to a clean (aerosol-free) region, typically needed for standard backscatter lidar.</a:t>
            </a:r>
          </a:p>
          <a:p>
            <a:r>
              <a:rPr lang="en-US" smtClean="0">
                <a:cs typeface="Times New Roman" pitchFamily="18" charset="0"/>
              </a:rPr>
              <a:t>The HSRL technique does require the Iodine filter transmission to also be known which is simply measured in the lab.</a:t>
            </a:r>
          </a:p>
          <a:p>
            <a:endParaRPr lang="en-US" smtClean="0">
              <a:cs typeface="Times New Roman" pitchFamily="18" charset="0"/>
            </a:endParaRPr>
          </a:p>
          <a:p>
            <a:endParaRPr lang="en-US" smtClean="0">
              <a:cs typeface="Times New Roman" pitchFamily="18" charset="0"/>
            </a:endParaRPr>
          </a:p>
          <a:p>
            <a:r>
              <a:rPr lang="en-US" smtClean="0">
                <a:cs typeface="Times New Roman" pitchFamily="18" charset="0"/>
              </a:rPr>
              <a:t>A particular advantage that the HSRL technique has over nadir-viewing aircraft-based backscatter lidars concerns calibration of the backscatter measurement.  Backscatter lidars are typically calibrated by comparing the signal from a volume of air assumed to be free of aerosols and clouds to the backscatter coefficient for that volume estimated from a model or rawinsonde data.  In the case of nadir-viewing airborne backscatter lidars, it can be difficult to find regions in the observed profiles where aerosol loading is negligible and/or recognize such regions when they are encountered.  On the other hand, a properly designed HSRL system is essentially self-calibrating, and does not require identification of regions of clear air to convert measured signals into accurate backscatter and extinction profiles.  The HSRL extinction retrieval does, however, require careful laboratory characterization of the shape, but not absolute transmission, of the iodine absorption feature.  Also, the HSRL backscatter retrieval requires calibration of the relative transmission and gain of the molecular and total backscatter channels, which can be done once or twice a flight.  HSRL calibrations are therefore internal to the instrument and can be done accurately and reliably. </a:t>
            </a:r>
            <a:endParaRPr lang="en-US" smtClean="0"/>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p>
        </p:txBody>
      </p:sp>
      <p:sp>
        <p:nvSpPr>
          <p:cNvPr id="48132" name="Slide Number Placeholder 3"/>
          <p:cNvSpPr>
            <a:spLocks noGrp="1"/>
          </p:cNvSpPr>
          <p:nvPr>
            <p:ph type="sldNum" sz="quarter" idx="5"/>
          </p:nvPr>
        </p:nvSpPr>
        <p:spPr>
          <a:noFill/>
        </p:spPr>
        <p:txBody>
          <a:bodyPr/>
          <a:lstStyle/>
          <a:p>
            <a:pPr defTabSz="958850"/>
            <a:fld id="{BD2C0860-E865-465F-93F1-16177A824A73}" type="slidenum">
              <a:rPr lang="en-US" smtClean="0"/>
              <a:pPr defTabSz="958850"/>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Quantify calibration – how well we know clear air – 1-2% level for clear air</a:t>
            </a:r>
          </a:p>
          <a:p>
            <a:endParaRPr lang="en-US" smtClean="0"/>
          </a:p>
          <a:p>
            <a:r>
              <a:rPr lang="en-US" smtClean="0"/>
              <a:t>Autonomous bore-sight for alignment (every 10 sec?) – important for keeping system alignment for extinction, 1064 backscatter</a:t>
            </a:r>
          </a:p>
        </p:txBody>
      </p:sp>
      <p:sp>
        <p:nvSpPr>
          <p:cNvPr id="49156" name="Slide Number Placeholder 3"/>
          <p:cNvSpPr>
            <a:spLocks noGrp="1"/>
          </p:cNvSpPr>
          <p:nvPr>
            <p:ph type="sldNum" sz="quarter" idx="5"/>
          </p:nvPr>
        </p:nvSpPr>
        <p:spPr>
          <a:noFill/>
        </p:spPr>
        <p:txBody>
          <a:bodyPr/>
          <a:lstStyle/>
          <a:p>
            <a:pPr defTabSz="958850"/>
            <a:fld id="{10FE9A5D-9793-4FA6-B299-9CC47F8F9DCA}" type="slidenum">
              <a:rPr lang="en-US" smtClean="0"/>
              <a:pPr defTabSz="958850"/>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49725" y="9121775"/>
            <a:ext cx="3165475" cy="479425"/>
          </a:xfrm>
          <a:prstGeom prst="rect">
            <a:avLst/>
          </a:prstGeom>
          <a:noFill/>
          <a:ln w="9525">
            <a:noFill/>
            <a:miter lim="800000"/>
            <a:headEnd/>
            <a:tailEnd/>
          </a:ln>
        </p:spPr>
        <p:txBody>
          <a:bodyPr lIns="96100" tIns="48049" rIns="96100" bIns="48049" anchor="b"/>
          <a:lstStyle/>
          <a:p>
            <a:pPr algn="r" defTabSz="958850"/>
            <a:fld id="{2CA3B3FD-F646-4C67-A1BD-D8B817362FEA}" type="slidenum">
              <a:rPr lang="en-US" sz="1200" b="0"/>
              <a:pPr algn="r" defTabSz="958850"/>
              <a:t>7</a:t>
            </a:fld>
            <a:endParaRPr lang="en-US" sz="1200" b="0"/>
          </a:p>
        </p:txBody>
      </p:sp>
      <p:sp>
        <p:nvSpPr>
          <p:cNvPr id="50179" name="Rectangle 2"/>
          <p:cNvSpPr>
            <a:spLocks noGrp="1" noRot="1" noChangeAspect="1" noChangeArrowheads="1" noTextEdit="1"/>
          </p:cNvSpPr>
          <p:nvPr>
            <p:ph type="sldImg"/>
          </p:nvPr>
        </p:nvSpPr>
        <p:spPr>
          <a:xfrm>
            <a:off x="1257300" y="720725"/>
            <a:ext cx="4800600" cy="3600450"/>
          </a:xfrm>
          <a:ln/>
        </p:spPr>
      </p:sp>
      <p:sp>
        <p:nvSpPr>
          <p:cNvPr id="50180" name="Rectangle 3"/>
          <p:cNvSpPr>
            <a:spLocks noGrp="1" noChangeArrowheads="1"/>
          </p:cNvSpPr>
          <p:nvPr>
            <p:ph type="body" idx="1"/>
          </p:nvPr>
        </p:nvSpPr>
        <p:spPr>
          <a:xfrm>
            <a:off x="973138" y="4560888"/>
            <a:ext cx="5368925" cy="4319587"/>
          </a:xfrm>
          <a:noFill/>
          <a:ln/>
        </p:spPr>
        <p:txBody>
          <a:bodyPr/>
          <a:lstStyle/>
          <a:p>
            <a:pPr eaLnBrk="1" hangingPunct="1"/>
            <a:r>
              <a:rPr lang="en-US" smtClean="0"/>
              <a:t>Has several built-in internal calibration features.</a:t>
            </a:r>
          </a:p>
          <a:p>
            <a:pPr eaLnBrk="1" hangingPunct="1"/>
            <a:r>
              <a:rPr lang="en-US" smtClean="0"/>
              <a:t> - polarization gain ratio</a:t>
            </a:r>
          </a:p>
          <a:p>
            <a:pPr eaLnBrk="1" hangingPunct="1"/>
            <a:r>
              <a:rPr lang="en-US" smtClean="0"/>
              <a:t> - cal between molecular and  aerosol backscatter at 532</a:t>
            </a:r>
          </a:p>
          <a:p>
            <a:pPr eaLnBrk="1" hangingPunct="1"/>
            <a:r>
              <a:rPr lang="en-US" smtClean="0"/>
              <a:t> - autonomous boresight system that maintains alignment of transmitter and receiver</a:t>
            </a:r>
          </a:p>
          <a:p>
            <a:pPr eaLnBrk="1" hangingPunct="1">
              <a:buFontTx/>
              <a:buChar char="•"/>
            </a:pPr>
            <a:endParaRPr lang="en-US" smtClean="0"/>
          </a:p>
          <a:p>
            <a:pPr eaLnBrk="1" hangingPunct="1"/>
            <a:r>
              <a:rPr lang="en-US" smtClean="0"/>
              <a:t>Deployed on field campaigns with no instrument problems – never touched the instrument during the month-long field campaigns we have participated in.</a:t>
            </a:r>
          </a:p>
          <a:p>
            <a:pPr eaLnBrk="1" hangingPunct="1"/>
            <a:endParaRPr lang="en-US" smtClean="0"/>
          </a:p>
          <a:p>
            <a:pPr eaLnBrk="1" hangingPunct="1"/>
            <a:r>
              <a:rPr lang="en-US" smtClean="0"/>
              <a:t>Weight ~ head (250 lbs)</a:t>
            </a:r>
          </a:p>
          <a:p>
            <a:pPr eaLnBrk="1" hangingPunct="1"/>
            <a:r>
              <a:rPr lang="en-US" smtClean="0"/>
              <a:t>	rack (400 lbs) single rack ~ 42 inches tall (except chiller)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pPr defTabSz="958850"/>
            <a:fld id="{03E56E89-BEF2-49D6-9DE0-D9171D625ED9}" type="slidenum">
              <a:rPr lang="en-US" smtClean="0"/>
              <a:pPr defTabSz="958850"/>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958850"/>
            <a:fld id="{997E7895-348C-494D-9D79-89781E99A835}" type="slidenum">
              <a:rPr lang="en-US" smtClean="0"/>
              <a:pPr defTabSz="958850"/>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95885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a:defRPr/>
            </a:pPr>
            <a:endParaRPr lang="en-US"/>
          </a:p>
        </p:txBody>
      </p:sp>
      <p:grpSp>
        <p:nvGrpSpPr>
          <p:cNvPr id="5" name="Group 13"/>
          <p:cNvGrpSpPr>
            <a:grpSpLocks/>
          </p:cNvGrpSpPr>
          <p:nvPr/>
        </p:nvGrpSpPr>
        <p:grpSpPr bwMode="auto">
          <a:xfrm>
            <a:off x="0" y="873125"/>
            <a:ext cx="9144000" cy="68263"/>
            <a:chOff x="0" y="706"/>
            <a:chExt cx="5760" cy="43"/>
          </a:xfrm>
        </p:grpSpPr>
        <p:sp>
          <p:nvSpPr>
            <p:cNvPr id="6" name="Line 6"/>
            <p:cNvSpPr>
              <a:spLocks noChangeShapeType="1"/>
            </p:cNvSpPr>
            <p:nvPr/>
          </p:nvSpPr>
          <p:spPr bwMode="auto">
            <a:xfrm>
              <a:off x="0" y="706"/>
              <a:ext cx="5760" cy="0"/>
            </a:xfrm>
            <a:prstGeom prst="line">
              <a:avLst/>
            </a:prstGeom>
            <a:noFill/>
            <a:ln w="50800">
              <a:solidFill>
                <a:srgbClr val="0000FF"/>
              </a:solidFill>
              <a:round/>
              <a:headEnd/>
              <a:tailEnd/>
            </a:ln>
            <a:effectLst/>
          </p:spPr>
          <p:txBody>
            <a:bodyPr wrap="none" anchor="ctr"/>
            <a:lstStyle/>
            <a:p>
              <a:pPr>
                <a:defRPr/>
              </a:pPr>
              <a:endParaRPr lang="en-US"/>
            </a:p>
          </p:txBody>
        </p:sp>
        <p:sp>
          <p:nvSpPr>
            <p:cNvPr id="7" name="Line 7"/>
            <p:cNvSpPr>
              <a:spLocks noChangeShapeType="1"/>
            </p:cNvSpPr>
            <p:nvPr/>
          </p:nvSpPr>
          <p:spPr bwMode="auto">
            <a:xfrm>
              <a:off x="0" y="749"/>
              <a:ext cx="5760" cy="0"/>
            </a:xfrm>
            <a:prstGeom prst="line">
              <a:avLst/>
            </a:prstGeom>
            <a:noFill/>
            <a:ln w="19050">
              <a:solidFill>
                <a:srgbClr val="0000FF"/>
              </a:solidFill>
              <a:round/>
              <a:headEnd/>
              <a:tailEnd/>
            </a:ln>
            <a:effectLst/>
          </p:spPr>
          <p:txBody>
            <a:bodyPr wrap="none" anchor="ctr"/>
            <a:lstStyle/>
            <a:p>
              <a:pPr>
                <a:defRPr/>
              </a:pPr>
              <a:endParaRPr lang="en-US"/>
            </a:p>
          </p:txBody>
        </p:sp>
      </p:grpSp>
      <p:sp>
        <p:nvSpPr>
          <p:cNvPr id="8" name="Text Box 10"/>
          <p:cNvSpPr txBox="1">
            <a:spLocks noChangeArrowheads="1"/>
          </p:cNvSpPr>
          <p:nvPr/>
        </p:nvSpPr>
        <p:spPr bwMode="auto">
          <a:xfrm>
            <a:off x="4514850" y="6461125"/>
            <a:ext cx="184150" cy="244475"/>
          </a:xfrm>
          <a:prstGeom prst="rect">
            <a:avLst/>
          </a:prstGeom>
          <a:noFill/>
          <a:ln w="12700">
            <a:noFill/>
            <a:miter lim="800000"/>
            <a:headEnd/>
            <a:tailEnd/>
          </a:ln>
          <a:effectLst/>
        </p:spPr>
        <p:txBody>
          <a:bodyPr wrap="none">
            <a:spAutoFit/>
          </a:bodyPr>
          <a:lstStyle/>
          <a:p>
            <a:pPr algn="ctr">
              <a:defRPr/>
            </a:pPr>
            <a:endParaRPr lang="en-US" altLang="en-US" sz="1000">
              <a:latin typeface="Arial" charset="0"/>
            </a:endParaRPr>
          </a:p>
        </p:txBody>
      </p:sp>
      <p:sp>
        <p:nvSpPr>
          <p:cNvPr id="9" name="Text Box 11"/>
          <p:cNvSpPr txBox="1">
            <a:spLocks noChangeArrowheads="1"/>
          </p:cNvSpPr>
          <p:nvPr/>
        </p:nvSpPr>
        <p:spPr bwMode="auto">
          <a:xfrm>
            <a:off x="49213" y="6581775"/>
            <a:ext cx="184150" cy="274638"/>
          </a:xfrm>
          <a:prstGeom prst="rect">
            <a:avLst/>
          </a:prstGeom>
          <a:noFill/>
          <a:ln w="12700">
            <a:noFill/>
            <a:miter lim="800000"/>
            <a:headEnd/>
            <a:tailEnd/>
          </a:ln>
          <a:effectLst/>
        </p:spPr>
        <p:txBody>
          <a:bodyPr wrap="none" anchor="ctr">
            <a:spAutoFit/>
          </a:bodyPr>
          <a:lstStyle/>
          <a:p>
            <a:pPr>
              <a:defRPr/>
            </a:pPr>
            <a:endParaRPr lang="en-US" sz="1200" b="0"/>
          </a:p>
        </p:txBody>
      </p:sp>
      <p:pic>
        <p:nvPicPr>
          <p:cNvPr id="10" name="Picture 12" descr="NASA logo-small-transparent"/>
          <p:cNvPicPr>
            <a:picLocks noChangeAspect="1" noChangeArrowheads="1"/>
          </p:cNvPicPr>
          <p:nvPr/>
        </p:nvPicPr>
        <p:blipFill>
          <a:blip r:embed="rId2" cstate="print"/>
          <a:srcRect/>
          <a:stretch>
            <a:fillRect/>
          </a:stretch>
        </p:blipFill>
        <p:spPr bwMode="auto">
          <a:xfrm>
            <a:off x="8215313" y="85725"/>
            <a:ext cx="817562" cy="674688"/>
          </a:xfrm>
          <a:prstGeom prst="rect">
            <a:avLst/>
          </a:prstGeom>
          <a:noFill/>
          <a:ln w="9525">
            <a:noFill/>
            <a:miter lim="800000"/>
            <a:headEnd/>
            <a:tailEnd/>
          </a:ln>
        </p:spPr>
      </p:pic>
      <p:sp>
        <p:nvSpPr>
          <p:cNvPr id="409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0"/>
            <a:ext cx="2201862" cy="6461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213" y="0"/>
            <a:ext cx="6457950" cy="6461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9213" y="0"/>
            <a:ext cx="7964487"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11275"/>
            <a:ext cx="4049713"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11713" y="1311275"/>
            <a:ext cx="4049712"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213" y="0"/>
            <a:ext cx="8812212" cy="6461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213" y="0"/>
            <a:ext cx="7964487"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11275"/>
            <a:ext cx="4049713"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1713" y="1311275"/>
            <a:ext cx="4049712" cy="5149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213" y="0"/>
            <a:ext cx="7964487"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11275"/>
            <a:ext cx="8251825" cy="249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62400"/>
            <a:ext cx="8251825" cy="249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75673" y="1761693"/>
            <a:ext cx="8229600" cy="11430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861848"/>
            <a:ext cx="9144000" cy="5644055"/>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hasCustomPrompt="1"/>
          </p:nvPr>
        </p:nvSpPr>
        <p:spPr>
          <a:xfrm>
            <a:off x="2594345" y="31899"/>
            <a:ext cx="6389062" cy="773386"/>
          </a:xfrm>
          <a:prstGeom prst="rect">
            <a:avLst/>
          </a:prstGeom>
        </p:spPr>
        <p:txBody>
          <a:bodyPr anchor="ctr">
            <a:noAutofit/>
          </a:bodyPr>
          <a:lstStyle>
            <a:lvl1pPr marL="168275" indent="0">
              <a:lnSpc>
                <a:spcPts val="2600"/>
              </a:lnSpc>
              <a:defRPr sz="2800"/>
            </a:lvl1pPr>
          </a:lstStyle>
          <a:p>
            <a:pPr lvl="0"/>
            <a:r>
              <a:rPr lang="en-US" dirty="0" smtClean="0"/>
              <a:t>Click for 2-line Slide Title</a:t>
            </a:r>
            <a:br>
              <a:rPr lang="en-US" dirty="0" smtClean="0"/>
            </a:br>
            <a:r>
              <a:rPr lang="en-US" dirty="0" smtClean="0"/>
              <a:t>2-line Slide Title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6" descr="NASAmeatball_transp"/>
          <p:cNvPicPr>
            <a:picLocks noChangeAspect="1" noChangeArrowheads="1"/>
          </p:cNvPicPr>
          <p:nvPr userDrawn="1"/>
        </p:nvPicPr>
        <p:blipFill>
          <a:blip r:embed="rId2" cstate="print"/>
          <a:srcRect/>
          <a:stretch>
            <a:fillRect/>
          </a:stretch>
        </p:blipFill>
        <p:spPr bwMode="auto">
          <a:xfrm>
            <a:off x="0" y="69850"/>
            <a:ext cx="838200" cy="692150"/>
          </a:xfrm>
          <a:prstGeom prst="rect">
            <a:avLst/>
          </a:prstGeom>
          <a:noFill/>
          <a:ln w="9525">
            <a:noFill/>
            <a:miter lim="800000"/>
            <a:headEnd/>
            <a:tailEnd/>
          </a:ln>
        </p:spPr>
      </p:pic>
      <p:sp>
        <p:nvSpPr>
          <p:cNvPr id="5" name="Line 8"/>
          <p:cNvSpPr>
            <a:spLocks noChangeShapeType="1"/>
          </p:cNvSpPr>
          <p:nvPr userDrawn="1"/>
        </p:nvSpPr>
        <p:spPr bwMode="auto">
          <a:xfrm>
            <a:off x="381000" y="914400"/>
            <a:ext cx="8301038" cy="0"/>
          </a:xfrm>
          <a:prstGeom prst="line">
            <a:avLst/>
          </a:prstGeom>
          <a:noFill/>
          <a:ln w="28575">
            <a:solidFill>
              <a:schemeClr val="accent2"/>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sp>
        <p:nvSpPr>
          <p:cNvPr id="6" name="Line 9"/>
          <p:cNvSpPr>
            <a:spLocks noChangeShapeType="1"/>
          </p:cNvSpPr>
          <p:nvPr userDrawn="1"/>
        </p:nvSpPr>
        <p:spPr bwMode="auto">
          <a:xfrm>
            <a:off x="533400" y="990600"/>
            <a:ext cx="8301038" cy="0"/>
          </a:xfrm>
          <a:prstGeom prst="line">
            <a:avLst/>
          </a:prstGeom>
          <a:noFill/>
          <a:ln w="28575">
            <a:solidFill>
              <a:srgbClr val="FF5050"/>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sp>
        <p:nvSpPr>
          <p:cNvPr id="7" name="Line 67"/>
          <p:cNvSpPr>
            <a:spLocks noChangeShapeType="1"/>
          </p:cNvSpPr>
          <p:nvPr userDrawn="1"/>
        </p:nvSpPr>
        <p:spPr bwMode="auto">
          <a:xfrm>
            <a:off x="304800" y="6629400"/>
            <a:ext cx="7315200" cy="0"/>
          </a:xfrm>
          <a:prstGeom prst="line">
            <a:avLst/>
          </a:prstGeom>
          <a:noFill/>
          <a:ln w="25400">
            <a:solidFill>
              <a:schemeClr val="accent2"/>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sp>
        <p:nvSpPr>
          <p:cNvPr id="8" name="Line 68"/>
          <p:cNvSpPr>
            <a:spLocks noChangeShapeType="1"/>
          </p:cNvSpPr>
          <p:nvPr userDrawn="1"/>
        </p:nvSpPr>
        <p:spPr bwMode="auto">
          <a:xfrm>
            <a:off x="304800" y="6553200"/>
            <a:ext cx="7391400" cy="0"/>
          </a:xfrm>
          <a:prstGeom prst="line">
            <a:avLst/>
          </a:prstGeom>
          <a:noFill/>
          <a:ln w="25400">
            <a:solidFill>
              <a:schemeClr val="accent2"/>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pic>
        <p:nvPicPr>
          <p:cNvPr id="9" name="Picture 69" descr="esto-logo"/>
          <p:cNvPicPr>
            <a:picLocks noChangeAspect="1" noChangeArrowheads="1"/>
          </p:cNvPicPr>
          <p:nvPr userDrawn="1"/>
        </p:nvPicPr>
        <p:blipFill>
          <a:blip r:embed="rId3" cstate="print"/>
          <a:srcRect/>
          <a:stretch>
            <a:fillRect/>
          </a:stretch>
        </p:blipFill>
        <p:spPr bwMode="auto">
          <a:xfrm>
            <a:off x="7848600" y="6210300"/>
            <a:ext cx="1295400" cy="647700"/>
          </a:xfrm>
          <a:prstGeom prst="rect">
            <a:avLst/>
          </a:prstGeom>
          <a:noFill/>
          <a:ln w="9525">
            <a:noFill/>
            <a:miter lim="800000"/>
            <a:headEnd/>
            <a:tailEnd/>
          </a:ln>
        </p:spPr>
      </p:pic>
      <p:sp>
        <p:nvSpPr>
          <p:cNvPr id="10" name="Line 70"/>
          <p:cNvSpPr>
            <a:spLocks noChangeShapeType="1"/>
          </p:cNvSpPr>
          <p:nvPr userDrawn="1"/>
        </p:nvSpPr>
        <p:spPr bwMode="auto">
          <a:xfrm>
            <a:off x="0" y="3784600"/>
            <a:ext cx="9144000" cy="0"/>
          </a:xfrm>
          <a:prstGeom prst="line">
            <a:avLst/>
          </a:prstGeom>
          <a:noFill/>
          <a:ln w="9525">
            <a:solidFill>
              <a:schemeClr val="bg2"/>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sp>
        <p:nvSpPr>
          <p:cNvPr id="11" name="Line 71"/>
          <p:cNvSpPr>
            <a:spLocks noChangeShapeType="1"/>
          </p:cNvSpPr>
          <p:nvPr userDrawn="1"/>
        </p:nvSpPr>
        <p:spPr bwMode="auto">
          <a:xfrm>
            <a:off x="4572000" y="1143000"/>
            <a:ext cx="0" cy="5184775"/>
          </a:xfrm>
          <a:prstGeom prst="line">
            <a:avLst/>
          </a:prstGeom>
          <a:noFill/>
          <a:ln w="9525">
            <a:solidFill>
              <a:schemeClr val="bg2"/>
            </a:solidFill>
            <a:round/>
            <a:headEnd/>
            <a:tailEnd/>
          </a:ln>
          <a:effectLst/>
        </p:spPr>
        <p:txBody>
          <a:bodyPr wrap="none" anchor="ctr"/>
          <a:lstStyle/>
          <a:p>
            <a:pPr eaLnBrk="1" hangingPunct="1">
              <a:defRPr/>
            </a:pPr>
            <a:endParaRPr lang="en-US" sz="1200" b="0">
              <a:solidFill>
                <a:srgbClr val="000000"/>
              </a:solidFill>
              <a:latin typeface="Comic Sans MS" charset="0"/>
              <a:ea typeface="ＭＳ Ｐゴシック" charset="-128"/>
            </a:endParaRPr>
          </a:p>
        </p:txBody>
      </p:sp>
      <p:sp>
        <p:nvSpPr>
          <p:cNvPr id="12" name="Text Box 72"/>
          <p:cNvSpPr txBox="1">
            <a:spLocks noChangeArrowheads="1"/>
          </p:cNvSpPr>
          <p:nvPr userDrawn="1"/>
        </p:nvSpPr>
        <p:spPr bwMode="auto">
          <a:xfrm>
            <a:off x="76200" y="990600"/>
            <a:ext cx="3468688" cy="304800"/>
          </a:xfrm>
          <a:prstGeom prst="rect">
            <a:avLst/>
          </a:prstGeom>
          <a:noFill/>
          <a:ln w="9525">
            <a:noFill/>
            <a:miter lim="800000"/>
            <a:headEnd/>
            <a:tailEnd/>
          </a:ln>
          <a:effectLst/>
        </p:spPr>
        <p:txBody>
          <a:bodyPr>
            <a:spAutoFit/>
          </a:bodyPr>
          <a:lstStyle/>
          <a:p>
            <a:pPr>
              <a:defRPr/>
            </a:pPr>
            <a:r>
              <a:rPr lang="en-US" sz="1400" u="sng" dirty="0">
                <a:solidFill>
                  <a:srgbClr val="000000"/>
                </a:solidFill>
                <a:latin typeface="Comic Sans MS"/>
                <a:ea typeface="ＭＳ Ｐゴシック" charset="-128"/>
              </a:rPr>
              <a:t>Objective</a:t>
            </a:r>
          </a:p>
        </p:txBody>
      </p:sp>
      <p:sp>
        <p:nvSpPr>
          <p:cNvPr id="13" name="Text Box 73"/>
          <p:cNvSpPr txBox="1">
            <a:spLocks noChangeArrowheads="1"/>
          </p:cNvSpPr>
          <p:nvPr userDrawn="1"/>
        </p:nvSpPr>
        <p:spPr bwMode="auto">
          <a:xfrm>
            <a:off x="76200" y="3752850"/>
            <a:ext cx="1463675" cy="307975"/>
          </a:xfrm>
          <a:prstGeom prst="rect">
            <a:avLst/>
          </a:prstGeom>
          <a:noFill/>
          <a:ln w="9525">
            <a:noFill/>
            <a:miter lim="800000"/>
            <a:headEnd/>
            <a:tailEnd/>
          </a:ln>
          <a:effectLst/>
        </p:spPr>
        <p:txBody>
          <a:bodyPr>
            <a:spAutoFit/>
          </a:bodyPr>
          <a:lstStyle/>
          <a:p>
            <a:pPr>
              <a:defRPr/>
            </a:pPr>
            <a:r>
              <a:rPr lang="en-US" sz="1400" u="sng">
                <a:solidFill>
                  <a:srgbClr val="000000"/>
                </a:solidFill>
                <a:latin typeface="Comic Sans MS" charset="0"/>
                <a:ea typeface="ＭＳ Ｐゴシック" charset="-128"/>
              </a:rPr>
              <a:t>Approach</a:t>
            </a:r>
          </a:p>
        </p:txBody>
      </p:sp>
      <p:sp>
        <p:nvSpPr>
          <p:cNvPr id="14" name="Text Box 74"/>
          <p:cNvSpPr txBox="1">
            <a:spLocks noChangeArrowheads="1"/>
          </p:cNvSpPr>
          <p:nvPr userDrawn="1"/>
        </p:nvSpPr>
        <p:spPr bwMode="auto">
          <a:xfrm>
            <a:off x="111125" y="5726113"/>
            <a:ext cx="1751013" cy="304800"/>
          </a:xfrm>
          <a:prstGeom prst="rect">
            <a:avLst/>
          </a:prstGeom>
          <a:noFill/>
          <a:ln w="9525">
            <a:noFill/>
            <a:miter lim="800000"/>
            <a:headEnd/>
            <a:tailEnd/>
          </a:ln>
          <a:effectLst/>
        </p:spPr>
        <p:txBody>
          <a:bodyPr>
            <a:spAutoFit/>
          </a:bodyPr>
          <a:lstStyle/>
          <a:p>
            <a:pPr marL="117475" indent="-117475" defTabSz="339725">
              <a:spcAft>
                <a:spcPct val="50000"/>
              </a:spcAft>
              <a:defRPr/>
            </a:pPr>
            <a:r>
              <a:rPr lang="en-US" sz="1400" u="sng" dirty="0">
                <a:solidFill>
                  <a:srgbClr val="000000"/>
                </a:solidFill>
                <a:latin typeface="Comic Sans MS" charset="0"/>
                <a:ea typeface="ＭＳ Ｐゴシック" charset="-128"/>
              </a:rPr>
              <a:t>Co-Is/Partners</a:t>
            </a:r>
            <a:endParaRPr lang="en-US" sz="1400" dirty="0">
              <a:solidFill>
                <a:srgbClr val="000000"/>
              </a:solidFill>
              <a:latin typeface="Comic Sans MS" charset="0"/>
              <a:ea typeface="ＭＳ Ｐゴシック" charset="-128"/>
            </a:endParaRPr>
          </a:p>
        </p:txBody>
      </p:sp>
      <p:sp>
        <p:nvSpPr>
          <p:cNvPr id="15" name="Text Box 73"/>
          <p:cNvSpPr txBox="1">
            <a:spLocks noChangeArrowheads="1"/>
          </p:cNvSpPr>
          <p:nvPr userDrawn="1"/>
        </p:nvSpPr>
        <p:spPr bwMode="auto">
          <a:xfrm>
            <a:off x="4573588" y="3748088"/>
            <a:ext cx="1463675" cy="307975"/>
          </a:xfrm>
          <a:prstGeom prst="rect">
            <a:avLst/>
          </a:prstGeom>
          <a:noFill/>
          <a:ln w="9525">
            <a:noFill/>
            <a:miter lim="800000"/>
            <a:headEnd/>
            <a:tailEnd/>
          </a:ln>
          <a:effectLst/>
        </p:spPr>
        <p:txBody>
          <a:bodyPr>
            <a:spAutoFit/>
          </a:bodyPr>
          <a:lstStyle/>
          <a:p>
            <a:pPr>
              <a:defRPr/>
            </a:pPr>
            <a:r>
              <a:rPr lang="en-US" sz="1400" u="sng">
                <a:solidFill>
                  <a:srgbClr val="000000"/>
                </a:solidFill>
                <a:latin typeface="Comic Sans MS" charset="0"/>
                <a:ea typeface="ＭＳ Ｐゴシック" charset="-128"/>
              </a:rPr>
              <a:t>Key Milestones</a:t>
            </a:r>
          </a:p>
        </p:txBody>
      </p:sp>
      <p:sp>
        <p:nvSpPr>
          <p:cNvPr id="3074" name="Rectangle 2"/>
          <p:cNvSpPr>
            <a:spLocks noGrp="1" noChangeArrowheads="1"/>
          </p:cNvSpPr>
          <p:nvPr>
            <p:ph type="ctrTitle"/>
          </p:nvPr>
        </p:nvSpPr>
        <p:spPr>
          <a:xfrm>
            <a:off x="779463" y="196850"/>
            <a:ext cx="7678737" cy="415925"/>
          </a:xfrm>
        </p:spPr>
        <p:txBody>
          <a:bodyPr/>
          <a:lstStyle>
            <a:lvl1pPr>
              <a:defRPr sz="1600" b="1">
                <a:latin typeface="+mj-lt"/>
              </a:defRPr>
            </a:lvl1pPr>
          </a:lstStyle>
          <a:p>
            <a:r>
              <a:rPr lang="en-US" dirty="0"/>
              <a:t>Project Title</a:t>
            </a:r>
          </a:p>
        </p:txBody>
      </p:sp>
      <p:sp>
        <p:nvSpPr>
          <p:cNvPr id="3075" name="Rectangle 3"/>
          <p:cNvSpPr>
            <a:spLocks noGrp="1" noChangeArrowheads="1"/>
          </p:cNvSpPr>
          <p:nvPr>
            <p:ph type="subTitle" idx="1"/>
          </p:nvPr>
        </p:nvSpPr>
        <p:spPr>
          <a:xfrm>
            <a:off x="1371600" y="646113"/>
            <a:ext cx="6400800" cy="293687"/>
          </a:xfrm>
        </p:spPr>
        <p:txBody>
          <a:bodyPr/>
          <a:lstStyle>
            <a:lvl1pPr marL="0" indent="0" algn="ctr">
              <a:buFontTx/>
              <a:buNone/>
              <a:defRPr sz="1400" b="0">
                <a:latin typeface="+mn-lt"/>
              </a:defRPr>
            </a:lvl1pPr>
          </a:lstStyle>
          <a:p>
            <a:r>
              <a:rPr lang="en-US" dirty="0"/>
              <a:t>PI:  </a:t>
            </a:r>
            <a:r>
              <a:rPr lang="en-US" dirty="0" err="1"/>
              <a:t>Firstname</a:t>
            </a:r>
            <a:r>
              <a:rPr lang="en-US" dirty="0"/>
              <a:t> </a:t>
            </a:r>
            <a:r>
              <a:rPr lang="en-US" dirty="0" err="1"/>
              <a:t>Lastname</a:t>
            </a:r>
            <a:r>
              <a:rPr lang="en-US" dirty="0"/>
              <a:t>, Institution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ea typeface="+mn-ea"/>
              </a:defRPr>
            </a:lvl1pPr>
          </a:lstStyle>
          <a:p>
            <a:pPr>
              <a:defRPr/>
            </a:pPr>
            <a:fld id="{46BC5082-4EC9-4B22-9695-16CC8A4988D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ea typeface="+mn-ea"/>
              </a:defRPr>
            </a:lvl1pPr>
          </a:lstStyle>
          <a:p>
            <a:pPr>
              <a:defRPr/>
            </a:pPr>
            <a:fld id="{0C8AA9C2-3DB7-4449-BC29-A9DBE6549A7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ea typeface="+mn-ea"/>
              </a:defRPr>
            </a:lvl1pPr>
          </a:lstStyle>
          <a:p>
            <a:pPr>
              <a:defRPr/>
            </a:pPr>
            <a:fld id="{C1BBCA98-987D-49A1-879E-6B601908E319}"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b="1">
                <a:ea typeface="+mn-ea"/>
              </a:defRPr>
            </a:lvl1pPr>
          </a:lstStyle>
          <a:p>
            <a:pPr>
              <a:defRPr/>
            </a:pPr>
            <a:fld id="{C0F1578D-B2A5-4353-A843-6247971E2FA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b="1">
                <a:ea typeface="+mn-ea"/>
              </a:defRPr>
            </a:lvl1pPr>
          </a:lstStyle>
          <a:p>
            <a:pPr>
              <a:defRPr/>
            </a:pPr>
            <a:fld id="{BB2D1980-C35E-4CE4-B07E-2D3CB8CBDE2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b="1">
                <a:ea typeface="+mn-ea"/>
              </a:defRPr>
            </a:lvl1pPr>
          </a:lstStyle>
          <a:p>
            <a:pPr>
              <a:defRPr/>
            </a:pPr>
            <a:fld id="{D21DBBB2-968A-4F71-8593-48C0D36A6B7F}"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ea typeface="+mn-ea"/>
              </a:defRPr>
            </a:lvl1pPr>
          </a:lstStyle>
          <a:p>
            <a:pPr>
              <a:defRPr/>
            </a:pPr>
            <a:fld id="{DE4CBF5A-64E7-462B-86F3-632EB63B5D2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b="1">
                <a:ea typeface="+mn-ea"/>
              </a:defRPr>
            </a:lvl1pPr>
          </a:lstStyle>
          <a:p>
            <a:pPr>
              <a:defRPr/>
            </a:pPr>
            <a:fld id="{3AA29917-3514-4DE1-A569-9E7A63CBD67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ea typeface="+mn-ea"/>
              </a:defRPr>
            </a:lvl1pPr>
          </a:lstStyle>
          <a:p>
            <a:pPr>
              <a:defRPr/>
            </a:pPr>
            <a:fld id="{4D7A62C4-64F7-4C4C-A2A8-B2436822A75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b="1">
                <a:ea typeface="+mn-ea"/>
              </a:defRPr>
            </a:lvl1pPr>
          </a:lstStyle>
          <a:p>
            <a:pPr>
              <a:defRPr/>
            </a:pPr>
            <a:fld id="{E633E279-BE3B-4802-91D8-89A39A4066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11275"/>
            <a:ext cx="4049713" cy="514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11713" y="1311275"/>
            <a:ext cx="4049712" cy="514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914400"/>
          </a:xfrm>
          <a:prstGeom prst="rect">
            <a:avLst/>
          </a:prstGeom>
          <a:gradFill rotWithShape="0">
            <a:gsLst>
              <a:gs pos="0">
                <a:schemeClr val="bg1"/>
              </a:gs>
              <a:gs pos="100000">
                <a:srgbClr val="E1F0FF"/>
              </a:gs>
            </a:gsLst>
            <a:lin ang="0" scaled="1"/>
          </a:gradFill>
          <a:ln w="12700">
            <a:noFill/>
            <a:miter lim="800000"/>
            <a:headEnd/>
            <a:tailEnd/>
          </a:ln>
          <a:effectLst/>
        </p:spPr>
        <p:txBody>
          <a:bodyPr wrap="none" anchor="ctr"/>
          <a:lstStyle/>
          <a:p>
            <a:pPr>
              <a:defRPr/>
            </a:pPr>
            <a:endParaRPr lang="en-US"/>
          </a:p>
        </p:txBody>
      </p:sp>
      <p:sp>
        <p:nvSpPr>
          <p:cNvPr id="4099" name="Rectangle 3"/>
          <p:cNvSpPr>
            <a:spLocks noGrp="1" noChangeArrowheads="1"/>
          </p:cNvSpPr>
          <p:nvPr>
            <p:ph type="title"/>
          </p:nvPr>
        </p:nvSpPr>
        <p:spPr bwMode="auto">
          <a:xfrm>
            <a:off x="49213" y="0"/>
            <a:ext cx="7964487"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Lidar Algorithm Peer Review</a:t>
            </a:r>
          </a:p>
        </p:txBody>
      </p:sp>
      <p:sp>
        <p:nvSpPr>
          <p:cNvPr id="4100" name="Rectangle 4"/>
          <p:cNvSpPr>
            <a:spLocks noGrp="1" noChangeArrowheads="1"/>
          </p:cNvSpPr>
          <p:nvPr>
            <p:ph type="body" idx="1"/>
          </p:nvPr>
        </p:nvSpPr>
        <p:spPr bwMode="auto">
          <a:xfrm>
            <a:off x="609600" y="1311275"/>
            <a:ext cx="8251825" cy="514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4101" name="Group 13"/>
          <p:cNvGrpSpPr>
            <a:grpSpLocks/>
          </p:cNvGrpSpPr>
          <p:nvPr/>
        </p:nvGrpSpPr>
        <p:grpSpPr bwMode="auto">
          <a:xfrm>
            <a:off x="0" y="819150"/>
            <a:ext cx="9144000" cy="68263"/>
            <a:chOff x="0" y="576"/>
            <a:chExt cx="5760" cy="43"/>
          </a:xfrm>
        </p:grpSpPr>
        <p:sp>
          <p:nvSpPr>
            <p:cNvPr id="3078" name="Line 6"/>
            <p:cNvSpPr>
              <a:spLocks noChangeShapeType="1"/>
            </p:cNvSpPr>
            <p:nvPr/>
          </p:nvSpPr>
          <p:spPr bwMode="auto">
            <a:xfrm>
              <a:off x="0" y="576"/>
              <a:ext cx="5760" cy="0"/>
            </a:xfrm>
            <a:prstGeom prst="line">
              <a:avLst/>
            </a:prstGeom>
            <a:noFill/>
            <a:ln w="50800">
              <a:solidFill>
                <a:srgbClr val="0000FF"/>
              </a:solidFill>
              <a:round/>
              <a:headEnd/>
              <a:tailEnd/>
            </a:ln>
            <a:effectLst/>
          </p:spPr>
          <p:txBody>
            <a:bodyPr wrap="none" anchor="ctr"/>
            <a:lstStyle/>
            <a:p>
              <a:pPr>
                <a:defRPr/>
              </a:pPr>
              <a:endParaRPr lang="en-US"/>
            </a:p>
          </p:txBody>
        </p:sp>
        <p:sp>
          <p:nvSpPr>
            <p:cNvPr id="2" name="Line 7"/>
            <p:cNvSpPr>
              <a:spLocks noChangeShapeType="1"/>
            </p:cNvSpPr>
            <p:nvPr/>
          </p:nvSpPr>
          <p:spPr bwMode="auto">
            <a:xfrm>
              <a:off x="0" y="619"/>
              <a:ext cx="5760" cy="0"/>
            </a:xfrm>
            <a:prstGeom prst="line">
              <a:avLst/>
            </a:prstGeom>
            <a:noFill/>
            <a:ln w="19050">
              <a:solidFill>
                <a:srgbClr val="0000FF"/>
              </a:solidFill>
              <a:round/>
              <a:headEnd/>
              <a:tailEnd/>
            </a:ln>
            <a:effectLst/>
          </p:spPr>
          <p:txBody>
            <a:bodyPr wrap="none" anchor="ctr"/>
            <a:lstStyle/>
            <a:p>
              <a:pPr>
                <a:defRPr/>
              </a:pPr>
              <a:endParaRPr lang="en-US"/>
            </a:p>
          </p:txBody>
        </p:sp>
      </p:grpSp>
      <p:sp>
        <p:nvSpPr>
          <p:cNvPr id="3083" name="Text Box 11"/>
          <p:cNvSpPr txBox="1">
            <a:spLocks noChangeArrowheads="1"/>
          </p:cNvSpPr>
          <p:nvPr/>
        </p:nvSpPr>
        <p:spPr bwMode="auto">
          <a:xfrm>
            <a:off x="49213" y="6581775"/>
            <a:ext cx="184150" cy="274638"/>
          </a:xfrm>
          <a:prstGeom prst="rect">
            <a:avLst/>
          </a:prstGeom>
          <a:noFill/>
          <a:ln w="12700">
            <a:noFill/>
            <a:miter lim="800000"/>
            <a:headEnd/>
            <a:tailEnd/>
          </a:ln>
          <a:effectLst/>
        </p:spPr>
        <p:txBody>
          <a:bodyPr wrap="none" anchor="ctr">
            <a:spAutoFit/>
          </a:bodyPr>
          <a:lstStyle/>
          <a:p>
            <a:pPr>
              <a:defRPr/>
            </a:pPr>
            <a:endParaRPr lang="en-US" sz="1200" b="0"/>
          </a:p>
        </p:txBody>
      </p:sp>
      <p:pic>
        <p:nvPicPr>
          <p:cNvPr id="4103" name="Picture 12" descr="NASA logo-small-transparent"/>
          <p:cNvPicPr>
            <a:picLocks noChangeAspect="1" noChangeArrowheads="1"/>
          </p:cNvPicPr>
          <p:nvPr/>
        </p:nvPicPr>
        <p:blipFill>
          <a:blip r:embed="rId20" cstate="print"/>
          <a:srcRect/>
          <a:stretch>
            <a:fillRect/>
          </a:stretch>
        </p:blipFill>
        <p:spPr bwMode="auto">
          <a:xfrm>
            <a:off x="8404225" y="96838"/>
            <a:ext cx="70167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4"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16" r:id="rId18"/>
  </p:sldLayoutIdLst>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Tahoma" pitchFamily="34" charset="0"/>
        </a:defRPr>
      </a:lvl2pPr>
      <a:lvl3pPr algn="l" rtl="0" eaLnBrk="0" fontAlgn="base" hangingPunct="0">
        <a:spcBef>
          <a:spcPct val="0"/>
        </a:spcBef>
        <a:spcAft>
          <a:spcPct val="0"/>
        </a:spcAft>
        <a:defRPr sz="2800" b="1">
          <a:solidFill>
            <a:schemeClr val="accent2"/>
          </a:solidFill>
          <a:latin typeface="Tahoma" pitchFamily="34" charset="0"/>
        </a:defRPr>
      </a:lvl3pPr>
      <a:lvl4pPr algn="l" rtl="0" eaLnBrk="0" fontAlgn="base" hangingPunct="0">
        <a:spcBef>
          <a:spcPct val="0"/>
        </a:spcBef>
        <a:spcAft>
          <a:spcPct val="0"/>
        </a:spcAft>
        <a:defRPr sz="2800" b="1">
          <a:solidFill>
            <a:schemeClr val="accent2"/>
          </a:solidFill>
          <a:latin typeface="Tahoma" pitchFamily="34" charset="0"/>
        </a:defRPr>
      </a:lvl4pPr>
      <a:lvl5pPr algn="l" rtl="0" eaLnBrk="0" fontAlgn="base" hangingPunct="0">
        <a:spcBef>
          <a:spcPct val="0"/>
        </a:spcBef>
        <a:spcAft>
          <a:spcPct val="0"/>
        </a:spcAft>
        <a:defRPr sz="2800" b="1">
          <a:solidFill>
            <a:schemeClr val="accent2"/>
          </a:solidFill>
          <a:latin typeface="Tahoma" pitchFamily="34" charset="0"/>
        </a:defRPr>
      </a:lvl5pPr>
      <a:lvl6pPr marL="457200" algn="l" rtl="0" eaLnBrk="0" fontAlgn="base" hangingPunct="0">
        <a:spcBef>
          <a:spcPct val="0"/>
        </a:spcBef>
        <a:spcAft>
          <a:spcPct val="0"/>
        </a:spcAft>
        <a:defRPr sz="2800" b="1">
          <a:solidFill>
            <a:schemeClr val="accent2"/>
          </a:solidFill>
          <a:latin typeface="Tahoma" pitchFamily="34" charset="0"/>
        </a:defRPr>
      </a:lvl6pPr>
      <a:lvl7pPr marL="914400" algn="l" rtl="0" eaLnBrk="0" fontAlgn="base" hangingPunct="0">
        <a:spcBef>
          <a:spcPct val="0"/>
        </a:spcBef>
        <a:spcAft>
          <a:spcPct val="0"/>
        </a:spcAft>
        <a:defRPr sz="2800" b="1">
          <a:solidFill>
            <a:schemeClr val="accent2"/>
          </a:solidFill>
          <a:latin typeface="Tahoma" pitchFamily="34" charset="0"/>
        </a:defRPr>
      </a:lvl7pPr>
      <a:lvl8pPr marL="1371600" algn="l" rtl="0" eaLnBrk="0" fontAlgn="base" hangingPunct="0">
        <a:spcBef>
          <a:spcPct val="0"/>
        </a:spcBef>
        <a:spcAft>
          <a:spcPct val="0"/>
        </a:spcAft>
        <a:defRPr sz="2800" b="1">
          <a:solidFill>
            <a:schemeClr val="accent2"/>
          </a:solidFill>
          <a:latin typeface="Tahoma" pitchFamily="34" charset="0"/>
        </a:defRPr>
      </a:lvl8pPr>
      <a:lvl9pPr marL="1828800" algn="l" rtl="0" eaLnBrk="0" fontAlgn="base" hangingPunct="0">
        <a:spcBef>
          <a:spcPct val="0"/>
        </a:spcBef>
        <a:spcAft>
          <a:spcPct val="0"/>
        </a:spcAft>
        <a:defRPr sz="2800" b="1">
          <a:solidFill>
            <a:schemeClr val="accent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Char char="o"/>
        <a:defRPr sz="2000">
          <a:solidFill>
            <a:schemeClr val="tx1"/>
          </a:solidFill>
          <a:latin typeface="+mn-lt"/>
        </a:defRPr>
      </a:lvl5pPr>
      <a:lvl6pPr marL="2514600" indent="-228600" algn="l" rtl="0" eaLnBrk="0" fontAlgn="base" hangingPunct="0">
        <a:spcBef>
          <a:spcPct val="20000"/>
        </a:spcBef>
        <a:spcAft>
          <a:spcPct val="0"/>
        </a:spcAft>
        <a:buChar char="o"/>
        <a:defRPr>
          <a:solidFill>
            <a:schemeClr val="tx1"/>
          </a:solidFill>
          <a:latin typeface="+mn-lt"/>
        </a:defRPr>
      </a:lvl6pPr>
      <a:lvl7pPr marL="2971800" indent="-228600" algn="l" rtl="0" eaLnBrk="0" fontAlgn="base" hangingPunct="0">
        <a:spcBef>
          <a:spcPct val="20000"/>
        </a:spcBef>
        <a:spcAft>
          <a:spcPct val="0"/>
        </a:spcAft>
        <a:buChar char="o"/>
        <a:defRPr>
          <a:solidFill>
            <a:schemeClr val="tx1"/>
          </a:solidFill>
          <a:latin typeface="+mn-lt"/>
        </a:defRPr>
      </a:lvl7pPr>
      <a:lvl8pPr marL="3429000" indent="-228600" algn="l" rtl="0" eaLnBrk="0" fontAlgn="base" hangingPunct="0">
        <a:spcBef>
          <a:spcPct val="20000"/>
        </a:spcBef>
        <a:spcAft>
          <a:spcPct val="0"/>
        </a:spcAft>
        <a:buChar char="o"/>
        <a:defRPr>
          <a:solidFill>
            <a:schemeClr val="tx1"/>
          </a:solidFill>
          <a:latin typeface="+mn-lt"/>
        </a:defRPr>
      </a:lvl8pPr>
      <a:lvl9pPr marL="3886200" indent="-228600" algn="l" rtl="0" eaLnBrk="0" fontAlgn="base" hangingPunct="0">
        <a:spcBef>
          <a:spcPct val="20000"/>
        </a:spcBef>
        <a:spcAft>
          <a:spcPct val="0"/>
        </a:spcAft>
        <a:buChar char="o"/>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ea typeface="ＭＳ Ｐゴシック" charset="-128"/>
              </a:defRPr>
            </a:lvl1pPr>
          </a:lstStyle>
          <a:p>
            <a:pPr>
              <a:defRPr/>
            </a:pPr>
            <a:fld id="{0634EEFE-F7C2-4420-924D-BFB815E561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mj-cs"/>
        </a:defRPr>
      </a:lvl1pPr>
      <a:lvl2pPr algn="ctr" rtl="0" eaLnBrk="0" fontAlgn="base" hangingPunct="0">
        <a:spcBef>
          <a:spcPct val="0"/>
        </a:spcBef>
        <a:spcAft>
          <a:spcPct val="0"/>
        </a:spcAft>
        <a:defRPr sz="4400">
          <a:solidFill>
            <a:schemeClr val="tx2"/>
          </a:solidFill>
          <a:latin typeface="Comic Sans MS" charset="0"/>
          <a:ea typeface="ＭＳ Ｐゴシック" charset="-128"/>
        </a:defRPr>
      </a:lvl2pPr>
      <a:lvl3pPr algn="ctr" rtl="0" eaLnBrk="0" fontAlgn="base" hangingPunct="0">
        <a:spcBef>
          <a:spcPct val="0"/>
        </a:spcBef>
        <a:spcAft>
          <a:spcPct val="0"/>
        </a:spcAft>
        <a:defRPr sz="4400">
          <a:solidFill>
            <a:schemeClr val="tx2"/>
          </a:solidFill>
          <a:latin typeface="Comic Sans MS" charset="0"/>
          <a:ea typeface="ＭＳ Ｐゴシック" charset="-128"/>
        </a:defRPr>
      </a:lvl3pPr>
      <a:lvl4pPr algn="ctr" rtl="0" eaLnBrk="0" fontAlgn="base" hangingPunct="0">
        <a:spcBef>
          <a:spcPct val="0"/>
        </a:spcBef>
        <a:spcAft>
          <a:spcPct val="0"/>
        </a:spcAft>
        <a:defRPr sz="4400">
          <a:solidFill>
            <a:schemeClr val="tx2"/>
          </a:solidFill>
          <a:latin typeface="Comic Sans MS" charset="0"/>
          <a:ea typeface="ＭＳ Ｐゴシック" charset="-128"/>
        </a:defRPr>
      </a:lvl4pPr>
      <a:lvl5pPr algn="ctr" rtl="0" eaLnBrk="0" fontAlgn="base" hangingPunct="0">
        <a:spcBef>
          <a:spcPct val="0"/>
        </a:spcBef>
        <a:spcAft>
          <a:spcPct val="0"/>
        </a:spcAft>
        <a:defRPr sz="4400">
          <a:solidFill>
            <a:schemeClr val="tx2"/>
          </a:solidFill>
          <a:latin typeface="Comic Sans MS" charset="0"/>
          <a:ea typeface="ＭＳ Ｐゴシック" charset="-128"/>
        </a:defRPr>
      </a:lvl5pPr>
      <a:lvl6pPr marL="457200" algn="ctr" rtl="0" fontAlgn="base">
        <a:spcBef>
          <a:spcPct val="0"/>
        </a:spcBef>
        <a:spcAft>
          <a:spcPct val="0"/>
        </a:spcAft>
        <a:defRPr sz="4400">
          <a:solidFill>
            <a:schemeClr val="tx2"/>
          </a:solidFill>
          <a:latin typeface="Comic Sans MS" charset="0"/>
        </a:defRPr>
      </a:lvl6pPr>
      <a:lvl7pPr marL="914400" algn="ctr" rtl="0" fontAlgn="base">
        <a:spcBef>
          <a:spcPct val="0"/>
        </a:spcBef>
        <a:spcAft>
          <a:spcPct val="0"/>
        </a:spcAft>
        <a:defRPr sz="4400">
          <a:solidFill>
            <a:schemeClr val="tx2"/>
          </a:solidFill>
          <a:latin typeface="Comic Sans MS" charset="0"/>
        </a:defRPr>
      </a:lvl7pPr>
      <a:lvl8pPr marL="1371600" algn="ctr" rtl="0" fontAlgn="base">
        <a:spcBef>
          <a:spcPct val="0"/>
        </a:spcBef>
        <a:spcAft>
          <a:spcPct val="0"/>
        </a:spcAft>
        <a:defRPr sz="4400">
          <a:solidFill>
            <a:schemeClr val="tx2"/>
          </a:solidFill>
          <a:latin typeface="Comic Sans MS" charset="0"/>
        </a:defRPr>
      </a:lvl8pPr>
      <a:lvl9pPr marL="1828800" algn="ctr" rtl="0" fontAlgn="base">
        <a:spcBef>
          <a:spcPct val="0"/>
        </a:spcBef>
        <a:spcAft>
          <a:spcPct val="0"/>
        </a:spcAft>
        <a:defRPr sz="4400">
          <a:solidFill>
            <a:schemeClr val="tx2"/>
          </a:solidFill>
          <a:latin typeface="Comic Sans M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oleObject" Target="../embeddings/oleObject3.bin"/><Relationship Id="rId4" Type="http://schemas.openxmlformats.org/officeDocument/2006/relationships/image" Target="../media/image17.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oleObject" Target="../embeddings/oleObject2.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ctrTitle"/>
          </p:nvPr>
        </p:nvSpPr>
        <p:spPr>
          <a:xfrm>
            <a:off x="382588" y="908050"/>
            <a:ext cx="8424862" cy="984250"/>
          </a:xfrm>
        </p:spPr>
        <p:txBody>
          <a:bodyPr/>
          <a:lstStyle/>
          <a:p>
            <a:r>
              <a:rPr lang="en-US" sz="2400" smtClean="0"/>
              <a:t>HSRL Measurement Details and Data</a:t>
            </a:r>
          </a:p>
        </p:txBody>
      </p:sp>
      <p:sp>
        <p:nvSpPr>
          <p:cNvPr id="1028" name="Rectangle 9"/>
          <p:cNvSpPr>
            <a:spLocks noChangeArrowheads="1"/>
          </p:cNvSpPr>
          <p:nvPr/>
        </p:nvSpPr>
        <p:spPr bwMode="auto">
          <a:xfrm>
            <a:off x="3581400" y="6072188"/>
            <a:ext cx="2524125" cy="639762"/>
          </a:xfrm>
          <a:prstGeom prst="rect">
            <a:avLst/>
          </a:prstGeom>
          <a:noFill/>
          <a:ln w="28575">
            <a:noFill/>
            <a:miter lim="800000"/>
            <a:headEnd/>
            <a:tailEnd/>
          </a:ln>
        </p:spPr>
        <p:txBody>
          <a:bodyPr>
            <a:spAutoFit/>
          </a:bodyPr>
          <a:lstStyle/>
          <a:p>
            <a:pPr algn="ctr"/>
            <a:r>
              <a:rPr lang="en-US" sz="1200">
                <a:latin typeface="Tahoma" pitchFamily="34" charset="0"/>
              </a:rPr>
              <a:t>NASA HQ Science </a:t>
            </a:r>
          </a:p>
          <a:p>
            <a:pPr algn="ctr"/>
            <a:r>
              <a:rPr lang="en-US" sz="1200">
                <a:latin typeface="Tahoma" pitchFamily="34" charset="0"/>
              </a:rPr>
              <a:t>Mission Directorate </a:t>
            </a:r>
          </a:p>
          <a:p>
            <a:pPr algn="ctr"/>
            <a:r>
              <a:rPr lang="en-US" sz="1200">
                <a:latin typeface="Tahoma" pitchFamily="34" charset="0"/>
              </a:rPr>
              <a:t>Radiation Sciences Program</a:t>
            </a:r>
          </a:p>
        </p:txBody>
      </p:sp>
      <p:pic>
        <p:nvPicPr>
          <p:cNvPr id="1029" name="Picture 10" descr="NASA logo-small-transparent"/>
          <p:cNvPicPr>
            <a:picLocks noChangeAspect="1" noChangeArrowheads="1"/>
          </p:cNvPicPr>
          <p:nvPr/>
        </p:nvPicPr>
        <p:blipFill>
          <a:blip r:embed="rId4" cstate="print"/>
          <a:srcRect/>
          <a:stretch>
            <a:fillRect/>
          </a:stretch>
        </p:blipFill>
        <p:spPr bwMode="auto">
          <a:xfrm>
            <a:off x="4303713" y="5154613"/>
            <a:ext cx="817562" cy="674687"/>
          </a:xfrm>
          <a:prstGeom prst="rect">
            <a:avLst/>
          </a:prstGeom>
          <a:noFill/>
          <a:ln w="9525">
            <a:noFill/>
            <a:miter lim="800000"/>
            <a:headEnd/>
            <a:tailEnd/>
          </a:ln>
        </p:spPr>
      </p:pic>
      <p:pic>
        <p:nvPicPr>
          <p:cNvPr id="1030" name="Picture 16"/>
          <p:cNvPicPr>
            <a:picLocks noChangeAspect="1" noChangeArrowheads="1"/>
          </p:cNvPicPr>
          <p:nvPr/>
        </p:nvPicPr>
        <p:blipFill>
          <a:blip r:embed="rId5" cstate="print"/>
          <a:srcRect/>
          <a:stretch>
            <a:fillRect/>
          </a:stretch>
        </p:blipFill>
        <p:spPr bwMode="auto">
          <a:xfrm>
            <a:off x="941388" y="5422900"/>
            <a:ext cx="1876425" cy="514350"/>
          </a:xfrm>
          <a:prstGeom prst="rect">
            <a:avLst/>
          </a:prstGeom>
          <a:noFill/>
          <a:ln w="9525">
            <a:noFill/>
            <a:miter lim="800000"/>
            <a:headEnd/>
            <a:tailEnd/>
          </a:ln>
        </p:spPr>
      </p:pic>
      <p:sp>
        <p:nvSpPr>
          <p:cNvPr id="1031" name="Rectangle 9"/>
          <p:cNvSpPr>
            <a:spLocks noChangeArrowheads="1"/>
          </p:cNvSpPr>
          <p:nvPr/>
        </p:nvSpPr>
        <p:spPr bwMode="auto">
          <a:xfrm>
            <a:off x="946150" y="6099175"/>
            <a:ext cx="1905000" cy="457200"/>
          </a:xfrm>
          <a:prstGeom prst="rect">
            <a:avLst/>
          </a:prstGeom>
          <a:noFill/>
          <a:ln w="28575">
            <a:noFill/>
            <a:miter lim="800000"/>
            <a:headEnd/>
            <a:tailEnd/>
          </a:ln>
        </p:spPr>
        <p:txBody>
          <a:bodyPr>
            <a:spAutoFit/>
          </a:bodyPr>
          <a:lstStyle/>
          <a:p>
            <a:pPr algn="ctr"/>
            <a:r>
              <a:rPr lang="en-US" sz="1200">
                <a:latin typeface="Tahoma" pitchFamily="34" charset="0"/>
              </a:rPr>
              <a:t>NASA CALIPSO Project</a:t>
            </a:r>
          </a:p>
        </p:txBody>
      </p:sp>
      <p:sp>
        <p:nvSpPr>
          <p:cNvPr id="32" name="Rectangle 3"/>
          <p:cNvSpPr txBox="1">
            <a:spLocks noChangeArrowheads="1"/>
          </p:cNvSpPr>
          <p:nvPr/>
        </p:nvSpPr>
        <p:spPr bwMode="auto">
          <a:xfrm>
            <a:off x="3154363" y="4502150"/>
            <a:ext cx="3082925" cy="614363"/>
          </a:xfrm>
          <a:prstGeom prst="rect">
            <a:avLst/>
          </a:prstGeom>
          <a:noFill/>
          <a:ln w="9525">
            <a:noFill/>
            <a:miter lim="800000"/>
            <a:headEnd/>
            <a:tailEnd/>
          </a:ln>
        </p:spPr>
        <p:txBody>
          <a:bodyPr/>
          <a:lstStyle/>
          <a:p>
            <a:pPr marL="342900" indent="-342900" algn="ctr">
              <a:spcBef>
                <a:spcPct val="20000"/>
              </a:spcBef>
              <a:buFont typeface="Arial" charset="0"/>
              <a:buChar char="•"/>
              <a:defRPr/>
            </a:pPr>
            <a:endParaRPr lang="en-US" sz="600" dirty="0">
              <a:latin typeface="Calibri" pitchFamily="34" charset="0"/>
            </a:endParaRPr>
          </a:p>
          <a:p>
            <a:pPr algn="ctr">
              <a:spcBef>
                <a:spcPts val="0"/>
              </a:spcBef>
              <a:defRPr/>
            </a:pPr>
            <a:r>
              <a:rPr lang="en-US" dirty="0">
                <a:latin typeface="Calibri" pitchFamily="34" charset="0"/>
              </a:rPr>
              <a:t>Sponsors </a:t>
            </a:r>
          </a:p>
        </p:txBody>
      </p:sp>
      <p:sp>
        <p:nvSpPr>
          <p:cNvPr id="1033" name="Rectangle 11"/>
          <p:cNvSpPr>
            <a:spLocks noChangeArrowheads="1"/>
          </p:cNvSpPr>
          <p:nvPr/>
        </p:nvSpPr>
        <p:spPr bwMode="auto">
          <a:xfrm>
            <a:off x="6340475" y="6061075"/>
            <a:ext cx="2541588" cy="457200"/>
          </a:xfrm>
          <a:prstGeom prst="rect">
            <a:avLst/>
          </a:prstGeom>
          <a:noFill/>
          <a:ln w="28575">
            <a:noFill/>
            <a:miter lim="800000"/>
            <a:headEnd/>
            <a:tailEnd/>
          </a:ln>
        </p:spPr>
        <p:txBody>
          <a:bodyPr>
            <a:spAutoFit/>
          </a:bodyPr>
          <a:lstStyle/>
          <a:p>
            <a:pPr algn="ctr"/>
            <a:r>
              <a:rPr lang="en-US" sz="1200">
                <a:latin typeface="Tahoma" pitchFamily="34" charset="0"/>
              </a:rPr>
              <a:t>Department of Energy </a:t>
            </a:r>
          </a:p>
          <a:p>
            <a:pPr algn="ctr"/>
            <a:r>
              <a:rPr lang="en-US" sz="1200">
                <a:latin typeface="Tahoma" pitchFamily="34" charset="0"/>
              </a:rPr>
              <a:t>Atmospheric System Research </a:t>
            </a:r>
          </a:p>
        </p:txBody>
      </p:sp>
      <p:pic>
        <p:nvPicPr>
          <p:cNvPr id="1034" name="Picture 9" descr="asr-logo-final-small.png"/>
          <p:cNvPicPr>
            <a:picLocks noChangeAspect="1"/>
          </p:cNvPicPr>
          <p:nvPr/>
        </p:nvPicPr>
        <p:blipFill>
          <a:blip r:embed="rId6" cstate="print"/>
          <a:srcRect/>
          <a:stretch>
            <a:fillRect/>
          </a:stretch>
        </p:blipFill>
        <p:spPr bwMode="auto">
          <a:xfrm>
            <a:off x="6770688" y="5243513"/>
            <a:ext cx="1589087" cy="695325"/>
          </a:xfrm>
          <a:prstGeom prst="rect">
            <a:avLst/>
          </a:prstGeom>
          <a:noFill/>
          <a:ln w="9525">
            <a:noFill/>
            <a:miter lim="800000"/>
            <a:headEnd/>
            <a:tailEnd/>
          </a:ln>
        </p:spPr>
      </p:pic>
      <p:sp>
        <p:nvSpPr>
          <p:cNvPr id="1035" name="TextBox 11"/>
          <p:cNvSpPr txBox="1">
            <a:spLocks noChangeArrowheads="1"/>
          </p:cNvSpPr>
          <p:nvPr/>
        </p:nvSpPr>
        <p:spPr bwMode="auto">
          <a:xfrm>
            <a:off x="180975" y="1741488"/>
            <a:ext cx="8707438" cy="1077912"/>
          </a:xfrm>
          <a:prstGeom prst="rect">
            <a:avLst/>
          </a:prstGeom>
          <a:noFill/>
          <a:ln w="9525">
            <a:noFill/>
            <a:miter lim="800000"/>
            <a:headEnd/>
            <a:tailEnd/>
          </a:ln>
        </p:spPr>
        <p:txBody>
          <a:bodyPr>
            <a:spAutoFit/>
          </a:bodyPr>
          <a:lstStyle/>
          <a:p>
            <a:pPr algn="ctr"/>
            <a:r>
              <a:rPr lang="en-US" sz="1600">
                <a:latin typeface="Cambria" pitchFamily="18" charset="0"/>
              </a:rPr>
              <a:t>Chris Hostetler</a:t>
            </a:r>
            <a:r>
              <a:rPr lang="en-US" sz="1600" baseline="30000">
                <a:latin typeface="Cambria" pitchFamily="18" charset="0"/>
              </a:rPr>
              <a:t>1</a:t>
            </a:r>
            <a:r>
              <a:rPr lang="en-US" sz="1600">
                <a:latin typeface="Cambria" pitchFamily="18" charset="0"/>
              </a:rPr>
              <a:t>, John Hair</a:t>
            </a:r>
            <a:r>
              <a:rPr lang="en-US" sz="1600" baseline="30000">
                <a:latin typeface="Cambria" pitchFamily="18" charset="0"/>
              </a:rPr>
              <a:t>1</a:t>
            </a:r>
            <a:r>
              <a:rPr lang="en-US" sz="1600">
                <a:latin typeface="Cambria" pitchFamily="18" charset="0"/>
              </a:rPr>
              <a:t>, Richard Ferrare</a:t>
            </a:r>
            <a:r>
              <a:rPr lang="en-US" sz="1600" baseline="30000">
                <a:latin typeface="Cambria" pitchFamily="18" charset="0"/>
              </a:rPr>
              <a:t>1</a:t>
            </a:r>
            <a:r>
              <a:rPr lang="en-US" sz="1600">
                <a:latin typeface="Cambria" pitchFamily="18" charset="0"/>
              </a:rPr>
              <a:t>, Sharon Burton</a:t>
            </a:r>
            <a:r>
              <a:rPr lang="en-US" sz="1600" baseline="30000">
                <a:latin typeface="Cambria" pitchFamily="18" charset="0"/>
              </a:rPr>
              <a:t>1</a:t>
            </a:r>
            <a:r>
              <a:rPr lang="en-US" sz="1600">
                <a:latin typeface="Cambria" pitchFamily="18" charset="0"/>
              </a:rPr>
              <a:t>, Ray Rogers</a:t>
            </a:r>
            <a:r>
              <a:rPr lang="en-US" sz="1600" baseline="30000">
                <a:latin typeface="Cambria" pitchFamily="18" charset="0"/>
              </a:rPr>
              <a:t>1</a:t>
            </a:r>
            <a:r>
              <a:rPr lang="en-US" sz="1600">
                <a:latin typeface="Cambria" pitchFamily="18" charset="0"/>
              </a:rPr>
              <a:t>, Mike Obland</a:t>
            </a:r>
            <a:r>
              <a:rPr lang="en-US" sz="1600" baseline="30000">
                <a:latin typeface="Cambria" pitchFamily="18" charset="0"/>
              </a:rPr>
              <a:t>1</a:t>
            </a:r>
            <a:r>
              <a:rPr lang="en-US" sz="1600">
                <a:latin typeface="Cambria" pitchFamily="18" charset="0"/>
              </a:rPr>
              <a:t>, Carolyn Butler</a:t>
            </a:r>
            <a:r>
              <a:rPr lang="en-US" sz="1600" baseline="30000">
                <a:latin typeface="Cambria" pitchFamily="18" charset="0"/>
              </a:rPr>
              <a:t>2</a:t>
            </a:r>
            <a:r>
              <a:rPr lang="en-US" sz="1600">
                <a:latin typeface="Cambria" pitchFamily="18" charset="0"/>
              </a:rPr>
              <a:t>, Amy Jo Swanson</a:t>
            </a:r>
            <a:r>
              <a:rPr lang="en-US" sz="1600" baseline="30000">
                <a:latin typeface="Cambria" pitchFamily="18" charset="0"/>
              </a:rPr>
              <a:t>2</a:t>
            </a:r>
            <a:r>
              <a:rPr lang="en-US" sz="1600">
                <a:latin typeface="Cambria" pitchFamily="18" charset="0"/>
              </a:rPr>
              <a:t>, Anthony Cook</a:t>
            </a:r>
            <a:r>
              <a:rPr lang="en-US" sz="1600" baseline="30000">
                <a:latin typeface="Cambria" pitchFamily="18" charset="0"/>
              </a:rPr>
              <a:t>1</a:t>
            </a:r>
            <a:r>
              <a:rPr lang="en-US" sz="1600">
                <a:latin typeface="Cambria" pitchFamily="18" charset="0"/>
              </a:rPr>
              <a:t>, David Harper</a:t>
            </a:r>
            <a:r>
              <a:rPr lang="en-US" sz="1600" baseline="30000">
                <a:latin typeface="Cambria" pitchFamily="18" charset="0"/>
              </a:rPr>
              <a:t>1</a:t>
            </a:r>
            <a:r>
              <a:rPr lang="en-US" sz="1600">
                <a:latin typeface="Cambria" pitchFamily="18" charset="0"/>
              </a:rPr>
              <a:t>, Bruce Anderson</a:t>
            </a:r>
            <a:r>
              <a:rPr lang="en-US" sz="1600" baseline="30000">
                <a:latin typeface="Cambria" pitchFamily="18" charset="0"/>
              </a:rPr>
              <a:t>1</a:t>
            </a:r>
            <a:r>
              <a:rPr lang="en-US" sz="1600">
                <a:latin typeface="Cambria" pitchFamily="18" charset="0"/>
              </a:rPr>
              <a:t>, Antony Clarke</a:t>
            </a:r>
            <a:r>
              <a:rPr lang="en-US" sz="1600" baseline="30000">
                <a:latin typeface="Cambria" pitchFamily="18" charset="0"/>
              </a:rPr>
              <a:t>3</a:t>
            </a:r>
            <a:r>
              <a:rPr lang="en-US" sz="1600">
                <a:latin typeface="Cambria" pitchFamily="18" charset="0"/>
              </a:rPr>
              <a:t>, Cam McNaughton</a:t>
            </a:r>
            <a:r>
              <a:rPr lang="en-US" sz="1600" baseline="30000">
                <a:latin typeface="Cambria" pitchFamily="18" charset="0"/>
              </a:rPr>
              <a:t>3</a:t>
            </a:r>
            <a:r>
              <a:rPr lang="en-US" sz="1600">
                <a:latin typeface="Cambria" pitchFamily="18" charset="0"/>
              </a:rPr>
              <a:t>, John Ogren</a:t>
            </a:r>
            <a:r>
              <a:rPr lang="en-US" sz="1600" baseline="30000">
                <a:latin typeface="Cambria" pitchFamily="18" charset="0"/>
              </a:rPr>
              <a:t>4</a:t>
            </a:r>
            <a:r>
              <a:rPr lang="en-US" sz="1600">
                <a:latin typeface="Cambria" pitchFamily="18" charset="0"/>
              </a:rPr>
              <a:t>, Elisabeth Andrews</a:t>
            </a:r>
            <a:r>
              <a:rPr lang="en-US" sz="1600" baseline="30000">
                <a:latin typeface="Cambria" pitchFamily="18" charset="0"/>
              </a:rPr>
              <a:t>4</a:t>
            </a:r>
            <a:r>
              <a:rPr lang="en-US" sz="1600">
                <a:latin typeface="Cambria" pitchFamily="18" charset="0"/>
              </a:rPr>
              <a:t>, Charles Brock</a:t>
            </a:r>
            <a:r>
              <a:rPr lang="en-US" sz="1600" baseline="30000">
                <a:latin typeface="Cambria" pitchFamily="18" charset="0"/>
              </a:rPr>
              <a:t>4</a:t>
            </a:r>
            <a:r>
              <a:rPr lang="en-US" sz="1600">
                <a:latin typeface="Cambria" pitchFamily="18" charset="0"/>
              </a:rPr>
              <a:t>, Dan Lack</a:t>
            </a:r>
            <a:r>
              <a:rPr lang="en-US" sz="1600" baseline="30000">
                <a:latin typeface="Cambria" pitchFamily="18" charset="0"/>
              </a:rPr>
              <a:t>4</a:t>
            </a:r>
            <a:r>
              <a:rPr lang="en-US" sz="1600">
                <a:latin typeface="Cambria" pitchFamily="18" charset="0"/>
              </a:rPr>
              <a:t>, John Hubbe</a:t>
            </a:r>
            <a:r>
              <a:rPr lang="en-US" sz="1600" baseline="30000">
                <a:latin typeface="Cambria" pitchFamily="18" charset="0"/>
              </a:rPr>
              <a:t>5</a:t>
            </a:r>
            <a:r>
              <a:rPr lang="en-US" sz="1600">
                <a:latin typeface="Cambria" pitchFamily="18" charset="0"/>
              </a:rPr>
              <a:t>, Stephen  Springston</a:t>
            </a:r>
            <a:r>
              <a:rPr lang="en-US" sz="1600" baseline="30000">
                <a:latin typeface="Cambria" pitchFamily="18" charset="0"/>
              </a:rPr>
              <a:t>6</a:t>
            </a:r>
            <a:r>
              <a:rPr lang="en-US" sz="1600">
                <a:latin typeface="Cambria" pitchFamily="18" charset="0"/>
              </a:rPr>
              <a:t>, Jens Redemann</a:t>
            </a:r>
            <a:r>
              <a:rPr lang="en-US" sz="1600" baseline="30000">
                <a:latin typeface="Cambria" pitchFamily="18" charset="0"/>
              </a:rPr>
              <a:t>7</a:t>
            </a:r>
            <a:r>
              <a:rPr lang="en-US" sz="1600">
                <a:latin typeface="Cambria" pitchFamily="18" charset="0"/>
              </a:rPr>
              <a:t>, Phi Russell</a:t>
            </a:r>
            <a:r>
              <a:rPr lang="en-US" sz="1600" baseline="30000">
                <a:latin typeface="Cambria" pitchFamily="18" charset="0"/>
              </a:rPr>
              <a:t>8</a:t>
            </a:r>
            <a:r>
              <a:rPr lang="en-US" sz="1600">
                <a:latin typeface="Cambria" pitchFamily="18" charset="0"/>
              </a:rPr>
              <a:t>, Brent Holben</a:t>
            </a:r>
            <a:r>
              <a:rPr lang="en-US" sz="1600" baseline="30000">
                <a:latin typeface="Cambria" pitchFamily="18" charset="0"/>
              </a:rPr>
              <a:t>9</a:t>
            </a:r>
            <a:endParaRPr lang="en-US" sz="1600">
              <a:latin typeface="Cambria" pitchFamily="18" charset="0"/>
            </a:endParaRPr>
          </a:p>
        </p:txBody>
      </p:sp>
      <p:sp>
        <p:nvSpPr>
          <p:cNvPr id="1036" name="TextBox 13"/>
          <p:cNvSpPr txBox="1">
            <a:spLocks noChangeArrowheads="1"/>
          </p:cNvSpPr>
          <p:nvPr/>
        </p:nvSpPr>
        <p:spPr bwMode="auto">
          <a:xfrm>
            <a:off x="787400" y="3257550"/>
            <a:ext cx="7494588" cy="584200"/>
          </a:xfrm>
          <a:prstGeom prst="rect">
            <a:avLst/>
          </a:prstGeom>
          <a:noFill/>
          <a:ln w="9525">
            <a:noFill/>
            <a:miter lim="800000"/>
            <a:headEnd/>
            <a:tailEnd/>
          </a:ln>
        </p:spPr>
        <p:txBody>
          <a:bodyPr>
            <a:spAutoFit/>
          </a:bodyPr>
          <a:lstStyle/>
          <a:p>
            <a:pPr algn="ctr"/>
            <a:r>
              <a:rPr lang="en-US" sz="1600" baseline="30000"/>
              <a:t>1</a:t>
            </a:r>
            <a:r>
              <a:rPr lang="en-US" sz="1600"/>
              <a:t>NASA/LaRC; </a:t>
            </a:r>
            <a:r>
              <a:rPr lang="en-US" sz="1600" baseline="30000"/>
              <a:t>2</a:t>
            </a:r>
            <a:r>
              <a:rPr lang="en-US" sz="1600"/>
              <a:t>SSAI; </a:t>
            </a:r>
            <a:r>
              <a:rPr lang="en-US" sz="1600" baseline="30000"/>
              <a:t>3</a:t>
            </a:r>
            <a:r>
              <a:rPr lang="en-US" sz="1600"/>
              <a:t>SOEST-Univ. Hawaii; </a:t>
            </a:r>
            <a:r>
              <a:rPr lang="en-US" sz="1600" baseline="30000"/>
              <a:t>4</a:t>
            </a:r>
            <a:r>
              <a:rPr lang="en-US" sz="1600"/>
              <a:t>NOAA ESRL; </a:t>
            </a:r>
            <a:r>
              <a:rPr lang="en-US" sz="1600" baseline="30000"/>
              <a:t>5</a:t>
            </a:r>
            <a:r>
              <a:rPr lang="en-US" sz="1600"/>
              <a:t>PNNL; </a:t>
            </a:r>
            <a:r>
              <a:rPr lang="en-US" sz="1600" baseline="30000"/>
              <a:t>6</a:t>
            </a:r>
            <a:r>
              <a:rPr lang="en-US" sz="1600"/>
              <a:t>BNL; </a:t>
            </a:r>
            <a:r>
              <a:rPr lang="en-US" sz="1600" baseline="30000"/>
              <a:t>7</a:t>
            </a:r>
            <a:r>
              <a:rPr lang="en-US" sz="1600"/>
              <a:t>BAERI; </a:t>
            </a:r>
            <a:r>
              <a:rPr lang="en-US" sz="1600" baseline="30000"/>
              <a:t>8</a:t>
            </a:r>
            <a:r>
              <a:rPr lang="en-US" sz="1600"/>
              <a:t>NASA/Ames; </a:t>
            </a:r>
            <a:r>
              <a:rPr lang="en-US" sz="1600" baseline="30000"/>
              <a:t>9</a:t>
            </a:r>
            <a:r>
              <a:rPr lang="en-US" sz="1600"/>
              <a:t>NASA/GSFC </a:t>
            </a:r>
          </a:p>
        </p:txBody>
      </p:sp>
    </p:spTree>
  </p:cSld>
  <p:clrMapOvr>
    <a:masterClrMapping/>
  </p:clrMapOvr>
  <p:transition advTm="8230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990600" y="1201738"/>
            <a:ext cx="7494588" cy="5440362"/>
          </a:xfrm>
          <a:prstGeom prst="rect">
            <a:avLst/>
          </a:prstGeom>
          <a:noFill/>
          <a:ln w="9525">
            <a:noFill/>
            <a:miter lim="800000"/>
            <a:headEnd/>
            <a:tailEnd/>
          </a:ln>
        </p:spPr>
      </p:pic>
      <p:sp>
        <p:nvSpPr>
          <p:cNvPr id="25603" name="Rectangle 3"/>
          <p:cNvSpPr>
            <a:spLocks noChangeArrowheads="1"/>
          </p:cNvSpPr>
          <p:nvPr/>
        </p:nvSpPr>
        <p:spPr bwMode="auto">
          <a:xfrm>
            <a:off x="0" y="0"/>
            <a:ext cx="8129588" cy="795338"/>
          </a:xfrm>
          <a:prstGeom prst="rect">
            <a:avLst/>
          </a:prstGeom>
          <a:noFill/>
          <a:ln w="9525">
            <a:noFill/>
            <a:miter lim="800000"/>
            <a:headEnd/>
            <a:tailEnd/>
          </a:ln>
        </p:spPr>
        <p:txBody>
          <a:bodyPr anchor="ctr"/>
          <a:lstStyle/>
          <a:p>
            <a:r>
              <a:rPr lang="en-US">
                <a:solidFill>
                  <a:schemeClr val="accent2"/>
                </a:solidFill>
                <a:latin typeface="Tahoma" pitchFamily="34" charset="0"/>
              </a:rPr>
              <a:t>Characterizing Spatial Distribution of Aerosol Optical Properties</a:t>
            </a:r>
          </a:p>
        </p:txBody>
      </p:sp>
      <p:sp>
        <p:nvSpPr>
          <p:cNvPr id="25604" name="Oval 4"/>
          <p:cNvSpPr>
            <a:spLocks noChangeArrowheads="1"/>
          </p:cNvSpPr>
          <p:nvPr/>
        </p:nvSpPr>
        <p:spPr bwMode="auto">
          <a:xfrm rot="1200000">
            <a:off x="4600575" y="3062288"/>
            <a:ext cx="1538288" cy="987425"/>
          </a:xfrm>
          <a:prstGeom prst="ellipse">
            <a:avLst/>
          </a:prstGeom>
          <a:noFill/>
          <a:ln w="28575">
            <a:solidFill>
              <a:srgbClr val="FF0000"/>
            </a:solidFill>
            <a:round/>
            <a:headEnd/>
            <a:tailEnd/>
          </a:ln>
        </p:spPr>
        <p:txBody>
          <a:bodyPr wrap="none" anchor="ctr"/>
          <a:lstStyle/>
          <a:p>
            <a:endParaRPr lang="en-US"/>
          </a:p>
        </p:txBody>
      </p:sp>
    </p:spTree>
  </p:cSld>
  <p:clrMapOvr>
    <a:masterClrMapping/>
  </p:clrMapOvr>
  <p:transition advTm="1642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p:cNvPicPr>
            <a:picLocks noChangeAspect="1" noChangeArrowheads="1"/>
          </p:cNvPicPr>
          <p:nvPr/>
        </p:nvPicPr>
        <p:blipFill>
          <a:blip r:embed="rId4" cstate="print"/>
          <a:srcRect/>
          <a:stretch>
            <a:fillRect/>
          </a:stretch>
        </p:blipFill>
        <p:spPr bwMode="auto">
          <a:xfrm>
            <a:off x="6256338" y="1851025"/>
            <a:ext cx="2887662" cy="2174875"/>
          </a:xfrm>
          <a:prstGeom prst="rect">
            <a:avLst/>
          </a:prstGeom>
          <a:noFill/>
          <a:ln w="28575">
            <a:noFill/>
            <a:miter lim="800000"/>
            <a:headEnd/>
            <a:tailEnd/>
          </a:ln>
        </p:spPr>
      </p:pic>
      <p:pic>
        <p:nvPicPr>
          <p:cNvPr id="3076" name="Picture 9"/>
          <p:cNvPicPr>
            <a:picLocks noChangeAspect="1" noChangeArrowheads="1"/>
          </p:cNvPicPr>
          <p:nvPr/>
        </p:nvPicPr>
        <p:blipFill>
          <a:blip r:embed="rId5" cstate="print"/>
          <a:srcRect/>
          <a:stretch>
            <a:fillRect/>
          </a:stretch>
        </p:blipFill>
        <p:spPr bwMode="auto">
          <a:xfrm>
            <a:off x="6278563" y="4292600"/>
            <a:ext cx="2865437" cy="2420938"/>
          </a:xfrm>
          <a:prstGeom prst="rect">
            <a:avLst/>
          </a:prstGeom>
          <a:noFill/>
          <a:ln w="28575">
            <a:noFill/>
            <a:miter lim="800000"/>
            <a:headEnd/>
            <a:tailEnd/>
          </a:ln>
        </p:spPr>
      </p:pic>
      <p:sp>
        <p:nvSpPr>
          <p:cNvPr id="3077" name="Rectangle 3"/>
          <p:cNvSpPr>
            <a:spLocks noChangeArrowheads="1"/>
          </p:cNvSpPr>
          <p:nvPr/>
        </p:nvSpPr>
        <p:spPr bwMode="auto">
          <a:xfrm>
            <a:off x="0" y="901700"/>
            <a:ext cx="8991600" cy="1016000"/>
          </a:xfrm>
          <a:prstGeom prst="rect">
            <a:avLst/>
          </a:prstGeom>
          <a:noFill/>
          <a:ln w="9525">
            <a:noFill/>
            <a:miter lim="800000"/>
            <a:headEnd/>
            <a:tailEnd/>
          </a:ln>
        </p:spPr>
        <p:txBody>
          <a:bodyPr>
            <a:spAutoFit/>
          </a:bodyPr>
          <a:lstStyle/>
          <a:p>
            <a:pPr marL="342900" indent="-342900" eaLnBrk="1" hangingPunct="1"/>
            <a:r>
              <a:rPr lang="en-US" sz="2000">
                <a:latin typeface="Calibri" pitchFamily="34" charset="0"/>
              </a:rPr>
              <a:t>LaRC Airborne HSRL Measurements over Mexico City, March 13, 2006</a:t>
            </a:r>
          </a:p>
          <a:p>
            <a:pPr lvl="1" eaLnBrk="1" hangingPunct="1">
              <a:buFontTx/>
              <a:buChar char="•"/>
            </a:pPr>
            <a:r>
              <a:rPr lang="en-US" sz="2000">
                <a:latin typeface="Calibri" pitchFamily="34" charset="0"/>
              </a:rPr>
              <a:t> </a:t>
            </a:r>
            <a:r>
              <a:rPr lang="en-US" sz="2000">
                <a:solidFill>
                  <a:srgbClr val="FF33CC"/>
                </a:solidFill>
                <a:latin typeface="Calibri" pitchFamily="34" charset="0"/>
              </a:rPr>
              <a:t>western part of city- high S</a:t>
            </a:r>
            <a:r>
              <a:rPr lang="en-US" sz="2000" baseline="-25000">
                <a:solidFill>
                  <a:srgbClr val="FF33CC"/>
                </a:solidFill>
                <a:latin typeface="Calibri" pitchFamily="34" charset="0"/>
              </a:rPr>
              <a:t>a</a:t>
            </a:r>
            <a:r>
              <a:rPr lang="en-US" sz="2000">
                <a:solidFill>
                  <a:srgbClr val="FF33CC"/>
                </a:solidFill>
                <a:latin typeface="Calibri" pitchFamily="34" charset="0"/>
              </a:rPr>
              <a:t>, high WVD, low depolarization – urban aerosol</a:t>
            </a:r>
          </a:p>
          <a:p>
            <a:pPr lvl="1" eaLnBrk="1" hangingPunct="1">
              <a:buFontTx/>
              <a:buChar char="•"/>
            </a:pPr>
            <a:r>
              <a:rPr lang="en-US" sz="2000">
                <a:latin typeface="Calibri" pitchFamily="34" charset="0"/>
              </a:rPr>
              <a:t> </a:t>
            </a:r>
            <a:r>
              <a:rPr lang="en-US" sz="2000">
                <a:solidFill>
                  <a:srgbClr val="FF9900"/>
                </a:solidFill>
                <a:latin typeface="Calibri" pitchFamily="34" charset="0"/>
              </a:rPr>
              <a:t>eastern part of city - low Sa, low WVD, high depolarization – dust</a:t>
            </a:r>
          </a:p>
        </p:txBody>
      </p:sp>
      <p:sp>
        <p:nvSpPr>
          <p:cNvPr id="3078" name="Rectangle 20"/>
          <p:cNvSpPr>
            <a:spLocks noChangeArrowheads="1"/>
          </p:cNvSpPr>
          <p:nvPr/>
        </p:nvSpPr>
        <p:spPr bwMode="auto">
          <a:xfrm>
            <a:off x="173038" y="0"/>
            <a:ext cx="8048625" cy="914400"/>
          </a:xfrm>
          <a:prstGeom prst="rect">
            <a:avLst/>
          </a:prstGeom>
          <a:noFill/>
          <a:ln w="9525">
            <a:noFill/>
            <a:miter lim="800000"/>
            <a:headEnd/>
            <a:tailEnd/>
          </a:ln>
        </p:spPr>
        <p:txBody>
          <a:bodyPr anchor="ctr"/>
          <a:lstStyle/>
          <a:p>
            <a:r>
              <a:rPr lang="en-US" sz="2200">
                <a:solidFill>
                  <a:schemeClr val="accent2"/>
                </a:solidFill>
                <a:latin typeface="Tahoma" pitchFamily="34" charset="0"/>
              </a:rPr>
              <a:t>Aerosol Characterization using HSRL aerosol measurement suite</a:t>
            </a:r>
          </a:p>
        </p:txBody>
      </p:sp>
      <p:sp>
        <p:nvSpPr>
          <p:cNvPr id="6" name="TextBox 5"/>
          <p:cNvSpPr txBox="1"/>
          <p:nvPr/>
        </p:nvSpPr>
        <p:spPr>
          <a:xfrm>
            <a:off x="6464300" y="2159000"/>
            <a:ext cx="2439988" cy="231775"/>
          </a:xfrm>
          <a:prstGeom prst="rect">
            <a:avLst/>
          </a:prstGeom>
          <a:noFill/>
        </p:spPr>
        <p:txBody>
          <a:bodyPr wrap="none">
            <a:spAutoFit/>
          </a:bodyPr>
          <a:lstStyle/>
          <a:p>
            <a:pPr>
              <a:defRPr/>
            </a:pPr>
            <a:r>
              <a:rPr lang="en-US" sz="900" dirty="0">
                <a:solidFill>
                  <a:schemeClr val="bg1"/>
                </a:solidFill>
                <a:latin typeface="+mn-lt"/>
              </a:rPr>
              <a:t>Extinction/Backscatter Ratio (532 nm)</a:t>
            </a:r>
          </a:p>
        </p:txBody>
      </p:sp>
      <p:sp>
        <p:nvSpPr>
          <p:cNvPr id="7" name="TextBox 6"/>
          <p:cNvSpPr txBox="1"/>
          <p:nvPr/>
        </p:nvSpPr>
        <p:spPr>
          <a:xfrm>
            <a:off x="6553200" y="4657725"/>
            <a:ext cx="1957388" cy="400050"/>
          </a:xfrm>
          <a:prstGeom prst="rect">
            <a:avLst/>
          </a:prstGeom>
          <a:noFill/>
        </p:spPr>
        <p:txBody>
          <a:bodyPr wrap="none">
            <a:spAutoFit/>
          </a:bodyPr>
          <a:lstStyle/>
          <a:p>
            <a:pPr>
              <a:defRPr/>
            </a:pPr>
            <a:r>
              <a:rPr lang="en-US" sz="1000" dirty="0">
                <a:solidFill>
                  <a:schemeClr val="bg1"/>
                </a:solidFill>
                <a:latin typeface="+mn-lt"/>
              </a:rPr>
              <a:t>Backscatter  </a:t>
            </a:r>
            <a:r>
              <a:rPr lang="en-US" sz="1000" dirty="0">
                <a:solidFill>
                  <a:schemeClr val="bg1"/>
                </a:solidFill>
                <a:latin typeface="Symbol" pitchFamily="18" charset="2"/>
              </a:rPr>
              <a:t>l</a:t>
            </a:r>
            <a:r>
              <a:rPr lang="en-US" sz="1000" dirty="0">
                <a:solidFill>
                  <a:schemeClr val="bg1"/>
                </a:solidFill>
                <a:latin typeface="+mn-lt"/>
              </a:rPr>
              <a:t> Dependence </a:t>
            </a:r>
          </a:p>
          <a:p>
            <a:pPr>
              <a:defRPr/>
            </a:pPr>
            <a:r>
              <a:rPr lang="en-US" sz="1000" dirty="0">
                <a:solidFill>
                  <a:schemeClr val="bg1"/>
                </a:solidFill>
                <a:latin typeface="+mn-lt"/>
              </a:rPr>
              <a:t>(1064/532 nm)</a:t>
            </a:r>
          </a:p>
        </p:txBody>
      </p:sp>
      <p:grpSp>
        <p:nvGrpSpPr>
          <p:cNvPr id="3081" name="Group 39"/>
          <p:cNvGrpSpPr>
            <a:grpSpLocks/>
          </p:cNvGrpSpPr>
          <p:nvPr/>
        </p:nvGrpSpPr>
        <p:grpSpPr bwMode="auto">
          <a:xfrm>
            <a:off x="0" y="1898650"/>
            <a:ext cx="3065463" cy="2219325"/>
            <a:chOff x="3226777" y="1828800"/>
            <a:chExt cx="3066083" cy="2219093"/>
          </a:xfrm>
        </p:grpSpPr>
        <p:pic>
          <p:nvPicPr>
            <p:cNvPr id="3109" name="Picture 6"/>
            <p:cNvPicPr>
              <a:picLocks noChangeAspect="1" noChangeArrowheads="1"/>
            </p:cNvPicPr>
            <p:nvPr/>
          </p:nvPicPr>
          <p:blipFill>
            <a:blip r:embed="rId6" cstate="print"/>
            <a:srcRect/>
            <a:stretch>
              <a:fillRect/>
            </a:stretch>
          </p:blipFill>
          <p:spPr bwMode="auto">
            <a:xfrm>
              <a:off x="3226777" y="1828800"/>
              <a:ext cx="3066083" cy="2219093"/>
            </a:xfrm>
            <a:prstGeom prst="rect">
              <a:avLst/>
            </a:prstGeom>
            <a:noFill/>
            <a:ln w="28575">
              <a:noFill/>
              <a:miter lim="800000"/>
              <a:headEnd/>
              <a:tailEnd/>
            </a:ln>
          </p:spPr>
        </p:pic>
        <p:sp>
          <p:nvSpPr>
            <p:cNvPr id="10" name="TextBox 9"/>
            <p:cNvSpPr txBox="1"/>
            <p:nvPr/>
          </p:nvSpPr>
          <p:spPr>
            <a:xfrm>
              <a:off x="3487180" y="2192300"/>
              <a:ext cx="920936" cy="400008"/>
            </a:xfrm>
            <a:prstGeom prst="rect">
              <a:avLst/>
            </a:prstGeom>
            <a:noFill/>
          </p:spPr>
          <p:txBody>
            <a:bodyPr wrap="none">
              <a:spAutoFit/>
            </a:bodyPr>
            <a:lstStyle/>
            <a:p>
              <a:pPr>
                <a:defRPr/>
              </a:pPr>
              <a:r>
                <a:rPr lang="en-US" sz="1000" dirty="0">
                  <a:solidFill>
                    <a:schemeClr val="bg1"/>
                  </a:solidFill>
                  <a:latin typeface="+mn-lt"/>
                </a:rPr>
                <a:t>Extinction </a:t>
              </a:r>
            </a:p>
            <a:p>
              <a:pPr>
                <a:defRPr/>
              </a:pPr>
              <a:r>
                <a:rPr lang="en-US" sz="1000" dirty="0">
                  <a:solidFill>
                    <a:schemeClr val="bg1"/>
                  </a:solidFill>
                  <a:latin typeface="+mn-lt"/>
                </a:rPr>
                <a:t>AOT (532 nm)</a:t>
              </a:r>
            </a:p>
          </p:txBody>
        </p:sp>
        <p:sp>
          <p:nvSpPr>
            <p:cNvPr id="11" name="TextBox 10"/>
            <p:cNvSpPr txBox="1"/>
            <p:nvPr/>
          </p:nvSpPr>
          <p:spPr>
            <a:xfrm>
              <a:off x="3482417" y="3739950"/>
              <a:ext cx="493812" cy="246037"/>
            </a:xfrm>
            <a:prstGeom prst="rect">
              <a:avLst/>
            </a:prstGeom>
            <a:noFill/>
          </p:spPr>
          <p:txBody>
            <a:bodyPr wrap="none">
              <a:spAutoFit/>
            </a:bodyPr>
            <a:lstStyle/>
            <a:p>
              <a:pPr>
                <a:defRPr/>
              </a:pPr>
              <a:r>
                <a:rPr lang="en-US" sz="1000" dirty="0">
                  <a:solidFill>
                    <a:schemeClr val="bg1"/>
                  </a:solidFill>
                  <a:latin typeface="+mn-lt"/>
                </a:rPr>
                <a:t>west</a:t>
              </a:r>
            </a:p>
          </p:txBody>
        </p:sp>
        <p:sp>
          <p:nvSpPr>
            <p:cNvPr id="12" name="TextBox 11"/>
            <p:cNvSpPr txBox="1"/>
            <p:nvPr/>
          </p:nvSpPr>
          <p:spPr>
            <a:xfrm>
              <a:off x="5330640" y="3735189"/>
              <a:ext cx="457292" cy="246036"/>
            </a:xfrm>
            <a:prstGeom prst="rect">
              <a:avLst/>
            </a:prstGeom>
            <a:noFill/>
          </p:spPr>
          <p:txBody>
            <a:bodyPr wrap="none">
              <a:spAutoFit/>
            </a:bodyPr>
            <a:lstStyle/>
            <a:p>
              <a:pPr>
                <a:defRPr/>
              </a:pPr>
              <a:r>
                <a:rPr lang="en-US" sz="1000" dirty="0">
                  <a:solidFill>
                    <a:schemeClr val="bg1"/>
                  </a:solidFill>
                  <a:latin typeface="+mn-lt"/>
                </a:rPr>
                <a:t>east</a:t>
              </a:r>
            </a:p>
          </p:txBody>
        </p:sp>
      </p:grpSp>
      <p:sp>
        <p:nvSpPr>
          <p:cNvPr id="13" name="TextBox 12"/>
          <p:cNvSpPr txBox="1"/>
          <p:nvPr/>
        </p:nvSpPr>
        <p:spPr>
          <a:xfrm>
            <a:off x="6470650" y="3705225"/>
            <a:ext cx="495300" cy="247650"/>
          </a:xfrm>
          <a:prstGeom prst="rect">
            <a:avLst/>
          </a:prstGeom>
          <a:noFill/>
        </p:spPr>
        <p:txBody>
          <a:bodyPr wrap="none">
            <a:spAutoFit/>
          </a:bodyPr>
          <a:lstStyle/>
          <a:p>
            <a:pPr>
              <a:defRPr/>
            </a:pPr>
            <a:r>
              <a:rPr lang="en-US" sz="1000" dirty="0">
                <a:solidFill>
                  <a:schemeClr val="bg1"/>
                </a:solidFill>
                <a:latin typeface="+mn-lt"/>
              </a:rPr>
              <a:t>west</a:t>
            </a:r>
          </a:p>
        </p:txBody>
      </p:sp>
      <p:sp>
        <p:nvSpPr>
          <p:cNvPr id="14" name="TextBox 13"/>
          <p:cNvSpPr txBox="1"/>
          <p:nvPr/>
        </p:nvSpPr>
        <p:spPr>
          <a:xfrm>
            <a:off x="8318500" y="3702050"/>
            <a:ext cx="457200" cy="246063"/>
          </a:xfrm>
          <a:prstGeom prst="rect">
            <a:avLst/>
          </a:prstGeom>
          <a:noFill/>
        </p:spPr>
        <p:txBody>
          <a:bodyPr wrap="none">
            <a:spAutoFit/>
          </a:bodyPr>
          <a:lstStyle/>
          <a:p>
            <a:pPr>
              <a:defRPr/>
            </a:pPr>
            <a:r>
              <a:rPr lang="en-US" sz="1000" dirty="0">
                <a:solidFill>
                  <a:schemeClr val="bg1"/>
                </a:solidFill>
                <a:latin typeface="+mn-lt"/>
              </a:rPr>
              <a:t>east</a:t>
            </a:r>
          </a:p>
        </p:txBody>
      </p:sp>
      <p:grpSp>
        <p:nvGrpSpPr>
          <p:cNvPr id="3084" name="Group 38"/>
          <p:cNvGrpSpPr>
            <a:grpSpLocks/>
          </p:cNvGrpSpPr>
          <p:nvPr/>
        </p:nvGrpSpPr>
        <p:grpSpPr bwMode="auto">
          <a:xfrm>
            <a:off x="3113088" y="4329113"/>
            <a:ext cx="3278187" cy="2363787"/>
            <a:chOff x="0" y="4293220"/>
            <a:chExt cx="3278459" cy="2364058"/>
          </a:xfrm>
        </p:grpSpPr>
        <p:pic>
          <p:nvPicPr>
            <p:cNvPr id="3105" name="Picture 8"/>
            <p:cNvPicPr>
              <a:picLocks noChangeAspect="1" noChangeArrowheads="1"/>
            </p:cNvPicPr>
            <p:nvPr/>
          </p:nvPicPr>
          <p:blipFill>
            <a:blip r:embed="rId7" cstate="print"/>
            <a:srcRect/>
            <a:stretch>
              <a:fillRect/>
            </a:stretch>
          </p:blipFill>
          <p:spPr bwMode="auto">
            <a:xfrm>
              <a:off x="0" y="4293220"/>
              <a:ext cx="3278459" cy="2364058"/>
            </a:xfrm>
            <a:prstGeom prst="rect">
              <a:avLst/>
            </a:prstGeom>
            <a:noFill/>
            <a:ln w="28575">
              <a:noFill/>
              <a:miter lim="800000"/>
              <a:headEnd/>
              <a:tailEnd/>
            </a:ln>
          </p:spPr>
        </p:pic>
        <p:sp>
          <p:nvSpPr>
            <p:cNvPr id="17" name="TextBox 16"/>
            <p:cNvSpPr txBox="1"/>
            <p:nvPr/>
          </p:nvSpPr>
          <p:spPr>
            <a:xfrm>
              <a:off x="374681" y="4634571"/>
              <a:ext cx="1762271" cy="246091"/>
            </a:xfrm>
            <a:prstGeom prst="rect">
              <a:avLst/>
            </a:prstGeom>
            <a:noFill/>
          </p:spPr>
          <p:txBody>
            <a:bodyPr wrap="none">
              <a:spAutoFit/>
            </a:bodyPr>
            <a:lstStyle/>
            <a:p>
              <a:pPr>
                <a:defRPr/>
              </a:pPr>
              <a:r>
                <a:rPr lang="en-US" sz="1000" dirty="0">
                  <a:solidFill>
                    <a:schemeClr val="bg1"/>
                  </a:solidFill>
                  <a:latin typeface="+mn-lt"/>
                </a:rPr>
                <a:t>Depolarization (532 nm)</a:t>
              </a:r>
            </a:p>
          </p:txBody>
        </p:sp>
        <p:sp>
          <p:nvSpPr>
            <p:cNvPr id="18" name="TextBox 17"/>
            <p:cNvSpPr txBox="1"/>
            <p:nvPr/>
          </p:nvSpPr>
          <p:spPr>
            <a:xfrm>
              <a:off x="404846" y="6315927"/>
              <a:ext cx="493754" cy="246090"/>
            </a:xfrm>
            <a:prstGeom prst="rect">
              <a:avLst/>
            </a:prstGeom>
            <a:noFill/>
          </p:spPr>
          <p:txBody>
            <a:bodyPr wrap="none">
              <a:spAutoFit/>
            </a:bodyPr>
            <a:lstStyle/>
            <a:p>
              <a:pPr>
                <a:defRPr/>
              </a:pPr>
              <a:r>
                <a:rPr lang="en-US" sz="1000" dirty="0">
                  <a:solidFill>
                    <a:schemeClr val="bg1"/>
                  </a:solidFill>
                  <a:latin typeface="+mn-lt"/>
                </a:rPr>
                <a:t>west</a:t>
              </a:r>
            </a:p>
          </p:txBody>
        </p:sp>
        <p:sp>
          <p:nvSpPr>
            <p:cNvPr id="19" name="TextBox 18"/>
            <p:cNvSpPr txBox="1"/>
            <p:nvPr/>
          </p:nvSpPr>
          <p:spPr>
            <a:xfrm>
              <a:off x="2252849" y="6311163"/>
              <a:ext cx="457238" cy="246091"/>
            </a:xfrm>
            <a:prstGeom prst="rect">
              <a:avLst/>
            </a:prstGeom>
            <a:noFill/>
          </p:spPr>
          <p:txBody>
            <a:bodyPr wrap="none">
              <a:spAutoFit/>
            </a:bodyPr>
            <a:lstStyle/>
            <a:p>
              <a:pPr>
                <a:defRPr/>
              </a:pPr>
              <a:r>
                <a:rPr lang="en-US" sz="1000" dirty="0">
                  <a:solidFill>
                    <a:schemeClr val="bg1"/>
                  </a:solidFill>
                  <a:latin typeface="+mn-lt"/>
                </a:rPr>
                <a:t>east</a:t>
              </a:r>
            </a:p>
          </p:txBody>
        </p:sp>
      </p:grpSp>
      <p:grpSp>
        <p:nvGrpSpPr>
          <p:cNvPr id="3085" name="Group 37"/>
          <p:cNvGrpSpPr>
            <a:grpSpLocks/>
          </p:cNvGrpSpPr>
          <p:nvPr/>
        </p:nvGrpSpPr>
        <p:grpSpPr bwMode="auto">
          <a:xfrm>
            <a:off x="293688" y="6338888"/>
            <a:ext cx="2305050" cy="250825"/>
            <a:chOff x="3527516" y="6355871"/>
            <a:chExt cx="2304849" cy="250680"/>
          </a:xfrm>
        </p:grpSpPr>
        <p:sp>
          <p:nvSpPr>
            <p:cNvPr id="21" name="TextBox 20"/>
            <p:cNvSpPr txBox="1"/>
            <p:nvPr/>
          </p:nvSpPr>
          <p:spPr>
            <a:xfrm>
              <a:off x="3527516" y="6360630"/>
              <a:ext cx="493669" cy="245921"/>
            </a:xfrm>
            <a:prstGeom prst="rect">
              <a:avLst/>
            </a:prstGeom>
            <a:noFill/>
          </p:spPr>
          <p:txBody>
            <a:bodyPr wrap="none">
              <a:spAutoFit/>
            </a:bodyPr>
            <a:lstStyle/>
            <a:p>
              <a:pPr>
                <a:defRPr/>
              </a:pPr>
              <a:r>
                <a:rPr lang="en-US" sz="1000" dirty="0">
                  <a:solidFill>
                    <a:schemeClr val="bg1"/>
                  </a:solidFill>
                  <a:latin typeface="+mn-lt"/>
                </a:rPr>
                <a:t>west</a:t>
              </a:r>
            </a:p>
          </p:txBody>
        </p:sp>
        <p:sp>
          <p:nvSpPr>
            <p:cNvPr id="22" name="TextBox 21"/>
            <p:cNvSpPr txBox="1"/>
            <p:nvPr/>
          </p:nvSpPr>
          <p:spPr>
            <a:xfrm>
              <a:off x="5375205" y="6355871"/>
              <a:ext cx="457160" cy="245920"/>
            </a:xfrm>
            <a:prstGeom prst="rect">
              <a:avLst/>
            </a:prstGeom>
            <a:noFill/>
          </p:spPr>
          <p:txBody>
            <a:bodyPr wrap="none">
              <a:spAutoFit/>
            </a:bodyPr>
            <a:lstStyle/>
            <a:p>
              <a:pPr>
                <a:defRPr/>
              </a:pPr>
              <a:r>
                <a:rPr lang="en-US" sz="1000" dirty="0">
                  <a:solidFill>
                    <a:schemeClr val="bg1"/>
                  </a:solidFill>
                  <a:latin typeface="+mn-lt"/>
                </a:rPr>
                <a:t>east</a:t>
              </a:r>
            </a:p>
          </p:txBody>
        </p:sp>
      </p:grpSp>
      <p:sp>
        <p:nvSpPr>
          <p:cNvPr id="23" name="TextBox 22"/>
          <p:cNvSpPr txBox="1"/>
          <p:nvPr/>
        </p:nvSpPr>
        <p:spPr>
          <a:xfrm>
            <a:off x="6561138" y="6370638"/>
            <a:ext cx="493712" cy="246062"/>
          </a:xfrm>
          <a:prstGeom prst="rect">
            <a:avLst/>
          </a:prstGeom>
          <a:noFill/>
        </p:spPr>
        <p:txBody>
          <a:bodyPr wrap="none">
            <a:spAutoFit/>
          </a:bodyPr>
          <a:lstStyle/>
          <a:p>
            <a:pPr>
              <a:defRPr/>
            </a:pPr>
            <a:r>
              <a:rPr lang="en-US" sz="1000" dirty="0">
                <a:solidFill>
                  <a:schemeClr val="bg1"/>
                </a:solidFill>
                <a:latin typeface="+mn-lt"/>
              </a:rPr>
              <a:t>west</a:t>
            </a:r>
          </a:p>
        </p:txBody>
      </p:sp>
      <p:sp>
        <p:nvSpPr>
          <p:cNvPr id="24" name="TextBox 23"/>
          <p:cNvSpPr txBox="1"/>
          <p:nvPr/>
        </p:nvSpPr>
        <p:spPr>
          <a:xfrm>
            <a:off x="8262938" y="6367463"/>
            <a:ext cx="457200" cy="246062"/>
          </a:xfrm>
          <a:prstGeom prst="rect">
            <a:avLst/>
          </a:prstGeom>
          <a:noFill/>
        </p:spPr>
        <p:txBody>
          <a:bodyPr wrap="none">
            <a:spAutoFit/>
          </a:bodyPr>
          <a:lstStyle/>
          <a:p>
            <a:pPr>
              <a:defRPr/>
            </a:pPr>
            <a:r>
              <a:rPr lang="en-US" sz="1000" dirty="0">
                <a:solidFill>
                  <a:schemeClr val="bg1"/>
                </a:solidFill>
                <a:latin typeface="+mn-lt"/>
              </a:rPr>
              <a:t>east</a:t>
            </a:r>
          </a:p>
        </p:txBody>
      </p:sp>
      <p:grpSp>
        <p:nvGrpSpPr>
          <p:cNvPr id="3088" name="Group 40"/>
          <p:cNvGrpSpPr>
            <a:grpSpLocks/>
          </p:cNvGrpSpPr>
          <p:nvPr/>
        </p:nvGrpSpPr>
        <p:grpSpPr bwMode="auto">
          <a:xfrm>
            <a:off x="3059113" y="1868488"/>
            <a:ext cx="3271837" cy="2468562"/>
            <a:chOff x="1" y="1806499"/>
            <a:chExt cx="3270737" cy="2469029"/>
          </a:xfrm>
        </p:grpSpPr>
        <p:pic>
          <p:nvPicPr>
            <p:cNvPr id="3097" name="Picture 11"/>
            <p:cNvPicPr>
              <a:picLocks noChangeAspect="1" noChangeArrowheads="1"/>
            </p:cNvPicPr>
            <p:nvPr/>
          </p:nvPicPr>
          <p:blipFill>
            <a:blip r:embed="rId8" cstate="print"/>
            <a:srcRect b="1418"/>
            <a:stretch>
              <a:fillRect/>
            </a:stretch>
          </p:blipFill>
          <p:spPr bwMode="auto">
            <a:xfrm>
              <a:off x="1" y="1806499"/>
              <a:ext cx="3270737" cy="2232102"/>
            </a:xfrm>
            <a:prstGeom prst="rect">
              <a:avLst/>
            </a:prstGeom>
            <a:noFill/>
            <a:ln w="28575">
              <a:noFill/>
              <a:miter lim="800000"/>
              <a:headEnd/>
              <a:tailEnd/>
            </a:ln>
          </p:spPr>
        </p:pic>
        <p:sp>
          <p:nvSpPr>
            <p:cNvPr id="27" name="TextBox 26"/>
            <p:cNvSpPr txBox="1"/>
            <p:nvPr/>
          </p:nvSpPr>
          <p:spPr>
            <a:xfrm>
              <a:off x="501482" y="2230441"/>
              <a:ext cx="1580618" cy="246110"/>
            </a:xfrm>
            <a:prstGeom prst="rect">
              <a:avLst/>
            </a:prstGeom>
            <a:noFill/>
          </p:spPr>
          <p:txBody>
            <a:bodyPr wrap="none">
              <a:spAutoFit/>
            </a:bodyPr>
            <a:lstStyle/>
            <a:p>
              <a:pPr>
                <a:defRPr/>
              </a:pPr>
              <a:r>
                <a:rPr lang="en-US" sz="1000" dirty="0">
                  <a:solidFill>
                    <a:schemeClr val="bg1"/>
                  </a:solidFill>
                  <a:latin typeface="+mn-lt"/>
                </a:rPr>
                <a:t>Backscatter (532 nm)</a:t>
              </a:r>
            </a:p>
          </p:txBody>
        </p:sp>
        <p:sp>
          <p:nvSpPr>
            <p:cNvPr id="28" name="TextBox 27"/>
            <p:cNvSpPr txBox="1"/>
            <p:nvPr/>
          </p:nvSpPr>
          <p:spPr>
            <a:xfrm>
              <a:off x="420547" y="3721386"/>
              <a:ext cx="493547" cy="246109"/>
            </a:xfrm>
            <a:prstGeom prst="rect">
              <a:avLst/>
            </a:prstGeom>
            <a:noFill/>
          </p:spPr>
          <p:txBody>
            <a:bodyPr wrap="none">
              <a:spAutoFit/>
            </a:bodyPr>
            <a:lstStyle/>
            <a:p>
              <a:pPr>
                <a:defRPr/>
              </a:pPr>
              <a:r>
                <a:rPr lang="en-US" sz="1000" dirty="0">
                  <a:solidFill>
                    <a:schemeClr val="bg1"/>
                  </a:solidFill>
                  <a:latin typeface="+mn-lt"/>
                </a:rPr>
                <a:t>west</a:t>
              </a:r>
            </a:p>
          </p:txBody>
        </p:sp>
        <p:sp>
          <p:nvSpPr>
            <p:cNvPr id="29" name="TextBox 28"/>
            <p:cNvSpPr txBox="1"/>
            <p:nvPr/>
          </p:nvSpPr>
          <p:spPr>
            <a:xfrm>
              <a:off x="2289993" y="3727737"/>
              <a:ext cx="457046" cy="246109"/>
            </a:xfrm>
            <a:prstGeom prst="rect">
              <a:avLst/>
            </a:prstGeom>
            <a:noFill/>
          </p:spPr>
          <p:txBody>
            <a:bodyPr wrap="none">
              <a:spAutoFit/>
            </a:bodyPr>
            <a:lstStyle/>
            <a:p>
              <a:pPr>
                <a:defRPr/>
              </a:pPr>
              <a:r>
                <a:rPr lang="en-US" sz="1000" dirty="0">
                  <a:solidFill>
                    <a:schemeClr val="bg1"/>
                  </a:solidFill>
                  <a:latin typeface="+mn-lt"/>
                </a:rPr>
                <a:t>east</a:t>
              </a:r>
            </a:p>
          </p:txBody>
        </p:sp>
        <p:cxnSp>
          <p:nvCxnSpPr>
            <p:cNvPr id="3101" name="Straight Arrow Connector 34"/>
            <p:cNvCxnSpPr>
              <a:cxnSpLocks noChangeShapeType="1"/>
            </p:cNvCxnSpPr>
            <p:nvPr/>
          </p:nvCxnSpPr>
          <p:spPr bwMode="auto">
            <a:xfrm>
              <a:off x="312234" y="4114800"/>
              <a:ext cx="2497873" cy="1588"/>
            </a:xfrm>
            <a:prstGeom prst="straightConnector1">
              <a:avLst/>
            </a:prstGeom>
            <a:noFill/>
            <a:ln w="19050" algn="ctr">
              <a:solidFill>
                <a:schemeClr val="tx1"/>
              </a:solidFill>
              <a:round/>
              <a:headEnd type="arrow" w="med" len="med"/>
              <a:tailEnd type="arrow" w="med" len="med"/>
            </a:ln>
          </p:spPr>
        </p:cxnSp>
        <p:sp>
          <p:nvSpPr>
            <p:cNvPr id="31" name="TextBox 30"/>
            <p:cNvSpPr txBox="1"/>
            <p:nvPr/>
          </p:nvSpPr>
          <p:spPr>
            <a:xfrm>
              <a:off x="1229899" y="4029419"/>
              <a:ext cx="807766" cy="246109"/>
            </a:xfrm>
            <a:prstGeom prst="rect">
              <a:avLst/>
            </a:prstGeom>
            <a:solidFill>
              <a:schemeClr val="bg1"/>
            </a:solidFill>
          </p:spPr>
          <p:txBody>
            <a:bodyPr wrap="none">
              <a:spAutoFit/>
            </a:bodyPr>
            <a:lstStyle/>
            <a:p>
              <a:pPr>
                <a:defRPr/>
              </a:pPr>
              <a:r>
                <a:rPr lang="en-US" sz="1000" dirty="0">
                  <a:latin typeface="+mn-lt"/>
                </a:rPr>
                <a:t>~ 100 km</a:t>
              </a:r>
            </a:p>
          </p:txBody>
        </p:sp>
      </p:grpSp>
      <p:pic>
        <p:nvPicPr>
          <p:cNvPr id="3089" name="Picture 35"/>
          <p:cNvPicPr>
            <a:picLocks noChangeAspect="1" noChangeArrowheads="1"/>
          </p:cNvPicPr>
          <p:nvPr/>
        </p:nvPicPr>
        <p:blipFill>
          <a:blip r:embed="rId9" cstate="print"/>
          <a:srcRect/>
          <a:stretch>
            <a:fillRect/>
          </a:stretch>
        </p:blipFill>
        <p:spPr bwMode="auto">
          <a:xfrm>
            <a:off x="0" y="4343400"/>
            <a:ext cx="2989263" cy="2312988"/>
          </a:xfrm>
          <a:prstGeom prst="rect">
            <a:avLst/>
          </a:prstGeom>
          <a:noFill/>
          <a:ln w="28575">
            <a:noFill/>
            <a:miter lim="800000"/>
            <a:headEnd/>
            <a:tailEnd/>
          </a:ln>
        </p:spPr>
      </p:pic>
      <p:sp>
        <p:nvSpPr>
          <p:cNvPr id="33" name="TextBox 32"/>
          <p:cNvSpPr txBox="1"/>
          <p:nvPr/>
        </p:nvSpPr>
        <p:spPr bwMode="auto">
          <a:xfrm>
            <a:off x="176213" y="4684713"/>
            <a:ext cx="2540000" cy="246062"/>
          </a:xfrm>
          <a:prstGeom prst="rect">
            <a:avLst/>
          </a:prstGeom>
          <a:noFill/>
        </p:spPr>
        <p:txBody>
          <a:bodyPr wrap="none">
            <a:spAutoFit/>
          </a:bodyPr>
          <a:lstStyle/>
          <a:p>
            <a:pPr>
              <a:defRPr/>
            </a:pPr>
            <a:r>
              <a:rPr lang="en-US" sz="1000" dirty="0">
                <a:solidFill>
                  <a:schemeClr val="bg1"/>
                </a:solidFill>
                <a:latin typeface="+mn-lt"/>
              </a:rPr>
              <a:t>Depolarization Ratio (1064/532 nm)</a:t>
            </a:r>
          </a:p>
        </p:txBody>
      </p:sp>
      <p:sp>
        <p:nvSpPr>
          <p:cNvPr id="34" name="TextBox 33"/>
          <p:cNvSpPr txBox="1"/>
          <p:nvPr/>
        </p:nvSpPr>
        <p:spPr bwMode="auto">
          <a:xfrm>
            <a:off x="285750" y="6319838"/>
            <a:ext cx="493713" cy="246062"/>
          </a:xfrm>
          <a:prstGeom prst="rect">
            <a:avLst/>
          </a:prstGeom>
          <a:noFill/>
        </p:spPr>
        <p:txBody>
          <a:bodyPr wrap="none">
            <a:spAutoFit/>
          </a:bodyPr>
          <a:lstStyle/>
          <a:p>
            <a:pPr>
              <a:defRPr/>
            </a:pPr>
            <a:r>
              <a:rPr lang="en-US" sz="1000" dirty="0">
                <a:solidFill>
                  <a:schemeClr val="bg1"/>
                </a:solidFill>
                <a:latin typeface="+mn-lt"/>
              </a:rPr>
              <a:t>west</a:t>
            </a:r>
          </a:p>
        </p:txBody>
      </p:sp>
      <p:sp>
        <p:nvSpPr>
          <p:cNvPr id="35" name="TextBox 34"/>
          <p:cNvSpPr txBox="1"/>
          <p:nvPr/>
        </p:nvSpPr>
        <p:spPr bwMode="auto">
          <a:xfrm>
            <a:off x="2133600" y="6315075"/>
            <a:ext cx="457200" cy="246063"/>
          </a:xfrm>
          <a:prstGeom prst="rect">
            <a:avLst/>
          </a:prstGeom>
          <a:noFill/>
        </p:spPr>
        <p:txBody>
          <a:bodyPr wrap="none">
            <a:spAutoFit/>
          </a:bodyPr>
          <a:lstStyle/>
          <a:p>
            <a:pPr>
              <a:defRPr/>
            </a:pPr>
            <a:r>
              <a:rPr lang="en-US" sz="1000" dirty="0">
                <a:solidFill>
                  <a:schemeClr val="bg1"/>
                </a:solidFill>
                <a:latin typeface="+mn-lt"/>
              </a:rPr>
              <a:t>east</a:t>
            </a:r>
          </a:p>
        </p:txBody>
      </p:sp>
      <p:sp>
        <p:nvSpPr>
          <p:cNvPr id="3093" name="Oval 36"/>
          <p:cNvSpPr>
            <a:spLocks noChangeArrowheads="1"/>
          </p:cNvSpPr>
          <p:nvPr/>
        </p:nvSpPr>
        <p:spPr bwMode="auto">
          <a:xfrm>
            <a:off x="6983413" y="3159125"/>
            <a:ext cx="706437" cy="720725"/>
          </a:xfrm>
          <a:prstGeom prst="ellipse">
            <a:avLst/>
          </a:prstGeom>
          <a:noFill/>
          <a:ln w="28575" algn="ctr">
            <a:solidFill>
              <a:schemeClr val="bg1"/>
            </a:solidFill>
            <a:round/>
            <a:headEnd/>
            <a:tailEnd type="triangle" w="med" len="med"/>
          </a:ln>
        </p:spPr>
        <p:txBody>
          <a:bodyPr/>
          <a:lstStyle/>
          <a:p>
            <a:endParaRPr lang="en-US"/>
          </a:p>
        </p:txBody>
      </p:sp>
      <p:sp>
        <p:nvSpPr>
          <p:cNvPr id="3094" name="Rectangle 40"/>
          <p:cNvSpPr>
            <a:spLocks noChangeArrowheads="1"/>
          </p:cNvSpPr>
          <p:nvPr/>
        </p:nvSpPr>
        <p:spPr bwMode="auto">
          <a:xfrm>
            <a:off x="4613275" y="5430838"/>
            <a:ext cx="887413" cy="1177925"/>
          </a:xfrm>
          <a:prstGeom prst="rect">
            <a:avLst/>
          </a:prstGeom>
          <a:noFill/>
          <a:ln w="28575" algn="ctr">
            <a:solidFill>
              <a:schemeClr val="bg1"/>
            </a:solidFill>
            <a:round/>
            <a:headEnd/>
            <a:tailEnd type="triangle" w="med" len="med"/>
          </a:ln>
        </p:spPr>
        <p:txBody>
          <a:bodyPr/>
          <a:lstStyle/>
          <a:p>
            <a:endParaRPr lang="en-US"/>
          </a:p>
        </p:txBody>
      </p:sp>
      <p:cxnSp>
        <p:nvCxnSpPr>
          <p:cNvPr id="3095" name="Straight Arrow Connector 42"/>
          <p:cNvCxnSpPr>
            <a:cxnSpLocks noChangeShapeType="1"/>
          </p:cNvCxnSpPr>
          <p:nvPr/>
        </p:nvCxnSpPr>
        <p:spPr bwMode="auto">
          <a:xfrm rot="5400000">
            <a:off x="7162800" y="1952625"/>
            <a:ext cx="1590675" cy="866775"/>
          </a:xfrm>
          <a:prstGeom prst="straightConnector1">
            <a:avLst/>
          </a:prstGeom>
          <a:noFill/>
          <a:ln w="44450" algn="ctr">
            <a:solidFill>
              <a:srgbClr val="FF3399"/>
            </a:solidFill>
            <a:round/>
            <a:headEnd/>
            <a:tailEnd type="arrow" w="med" len="med"/>
          </a:ln>
        </p:spPr>
      </p:cxnSp>
      <p:cxnSp>
        <p:nvCxnSpPr>
          <p:cNvPr id="3096" name="Straight Arrow Connector 44"/>
          <p:cNvCxnSpPr>
            <a:cxnSpLocks noChangeShapeType="1"/>
          </p:cNvCxnSpPr>
          <p:nvPr/>
        </p:nvCxnSpPr>
        <p:spPr bwMode="auto">
          <a:xfrm rot="5400000">
            <a:off x="4042569" y="3142456"/>
            <a:ext cx="3500438" cy="968375"/>
          </a:xfrm>
          <a:prstGeom prst="straightConnector1">
            <a:avLst/>
          </a:prstGeom>
          <a:noFill/>
          <a:ln w="44450" algn="ctr">
            <a:solidFill>
              <a:srgbClr val="FFC000"/>
            </a:solidFill>
            <a:round/>
            <a:headEnd/>
            <a:tailEnd type="arrow" w="med" len="med"/>
          </a:ln>
        </p:spPr>
      </p:cxnSp>
      <p:graphicFrame>
        <p:nvGraphicFramePr>
          <p:cNvPr id="3074" name="Object 42"/>
          <p:cNvGraphicFramePr>
            <a:graphicFrameLocks noChangeAspect="1"/>
          </p:cNvGraphicFramePr>
          <p:nvPr/>
        </p:nvGraphicFramePr>
        <p:xfrm>
          <a:off x="0" y="1981200"/>
          <a:ext cx="2667000" cy="2333625"/>
        </p:xfrm>
        <a:graphic>
          <a:graphicData uri="http://schemas.openxmlformats.org/presentationml/2006/ole">
            <p:oleObj spid="_x0000_s3074" name="Graph" r:id="rId10" imgW="3503520" imgH="293472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723900" y="2532063"/>
            <a:ext cx="7772400" cy="1470025"/>
          </a:xfrm>
        </p:spPr>
        <p:txBody>
          <a:bodyPr/>
          <a:lstStyle/>
          <a:p>
            <a:pPr algn="ctr"/>
            <a:r>
              <a:rPr lang="en-US" smtClean="0"/>
              <a:t>Evaluation/Validation</a:t>
            </a:r>
          </a:p>
        </p:txBody>
      </p:sp>
    </p:spTree>
  </p:cSld>
  <p:clrMapOvr>
    <a:masterClrMapping/>
  </p:clrMapOvr>
  <p:transition advTm="127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p:cNvSpPr txBox="1">
            <a:spLocks noChangeArrowheads="1"/>
          </p:cNvSpPr>
          <p:nvPr/>
        </p:nvSpPr>
        <p:spPr bwMode="auto">
          <a:xfrm>
            <a:off x="333375" y="2108200"/>
            <a:ext cx="3719513" cy="1476375"/>
          </a:xfrm>
          <a:prstGeom prst="rect">
            <a:avLst/>
          </a:prstGeom>
          <a:solidFill>
            <a:schemeClr val="bg1"/>
          </a:solidFill>
          <a:ln w="9525">
            <a:noFill/>
            <a:miter lim="800000"/>
            <a:headEnd/>
            <a:tailEnd/>
          </a:ln>
        </p:spPr>
        <p:txBody>
          <a:bodyPr>
            <a:spAutoFit/>
          </a:bodyPr>
          <a:lstStyle/>
          <a:p>
            <a:pPr>
              <a:buFont typeface="Arial" charset="0"/>
              <a:buChar char="•"/>
            </a:pPr>
            <a:r>
              <a:rPr lang="en-US" sz="1800">
                <a:latin typeface="Arial" charset="0"/>
                <a:cs typeface="Arial" charset="0"/>
              </a:rPr>
              <a:t> Validation – aerosol extinction</a:t>
            </a:r>
          </a:p>
          <a:p>
            <a:r>
              <a:rPr lang="en-US" sz="1800">
                <a:latin typeface="Arial" charset="0"/>
                <a:cs typeface="Arial" charset="0"/>
              </a:rPr>
              <a:t>- bias differences ≤ 3 Mm</a:t>
            </a:r>
            <a:r>
              <a:rPr lang="en-US" sz="1800" baseline="30000">
                <a:latin typeface="Arial" charset="0"/>
                <a:cs typeface="Arial" charset="0"/>
              </a:rPr>
              <a:t>-1</a:t>
            </a:r>
          </a:p>
          <a:p>
            <a:r>
              <a:rPr lang="en-US" sz="1800">
                <a:latin typeface="Arial" charset="0"/>
                <a:cs typeface="Arial" charset="0"/>
              </a:rPr>
              <a:t>- rms differences ≤ 15 Mm</a:t>
            </a:r>
            <a:r>
              <a:rPr lang="en-US" sz="1800" baseline="30000">
                <a:latin typeface="Arial" charset="0"/>
                <a:cs typeface="Arial" charset="0"/>
              </a:rPr>
              <a:t>-1</a:t>
            </a:r>
          </a:p>
          <a:p>
            <a:r>
              <a:rPr lang="en-US" sz="1800">
                <a:solidFill>
                  <a:srgbClr val="FF0000"/>
                </a:solidFill>
                <a:latin typeface="Arial" charset="0"/>
                <a:cs typeface="Arial" charset="0"/>
              </a:rPr>
              <a:t>Rogers et al., (2009)- MILAGRO </a:t>
            </a:r>
            <a:r>
              <a:rPr lang="en-US" sz="1800">
                <a:latin typeface="Arial" charset="0"/>
                <a:cs typeface="Arial" charset="0"/>
              </a:rPr>
              <a:t>2006</a:t>
            </a:r>
          </a:p>
        </p:txBody>
      </p:sp>
      <p:sp>
        <p:nvSpPr>
          <p:cNvPr id="27651" name="TextBox 4"/>
          <p:cNvSpPr txBox="1">
            <a:spLocks noChangeArrowheads="1"/>
          </p:cNvSpPr>
          <p:nvPr/>
        </p:nvSpPr>
        <p:spPr bwMode="auto">
          <a:xfrm>
            <a:off x="0" y="168275"/>
            <a:ext cx="7902575" cy="461963"/>
          </a:xfrm>
          <a:prstGeom prst="rect">
            <a:avLst/>
          </a:prstGeom>
          <a:noFill/>
          <a:ln w="9525">
            <a:noFill/>
            <a:miter lim="800000"/>
            <a:headEnd/>
            <a:tailEnd/>
          </a:ln>
        </p:spPr>
        <p:txBody>
          <a:bodyPr>
            <a:spAutoFit/>
          </a:bodyPr>
          <a:lstStyle/>
          <a:p>
            <a:r>
              <a:rPr lang="en-US">
                <a:solidFill>
                  <a:srgbClr val="3333CC"/>
                </a:solidFill>
                <a:latin typeface="Calibri" pitchFamily="34" charset="0"/>
              </a:rPr>
              <a:t>HSRL Comparisons of Aerosol Extinction and Optical Depth</a:t>
            </a:r>
          </a:p>
        </p:txBody>
      </p:sp>
      <p:pic>
        <p:nvPicPr>
          <p:cNvPr id="27652" name="Picture 15" descr="Validation_Summary_March10_big"/>
          <p:cNvPicPr>
            <a:picLocks noChangeAspect="1" noChangeArrowheads="1"/>
          </p:cNvPicPr>
          <p:nvPr/>
        </p:nvPicPr>
        <p:blipFill>
          <a:blip r:embed="rId3" cstate="print"/>
          <a:srcRect l="2359" t="14307" r="17691" b="10014"/>
          <a:stretch>
            <a:fillRect/>
          </a:stretch>
        </p:blipFill>
        <p:spPr bwMode="auto">
          <a:xfrm>
            <a:off x="142875" y="3251200"/>
            <a:ext cx="3621088" cy="3606800"/>
          </a:xfrm>
          <a:prstGeom prst="rect">
            <a:avLst/>
          </a:prstGeom>
          <a:noFill/>
          <a:ln w="9525">
            <a:noFill/>
            <a:miter lim="800000"/>
            <a:headEnd/>
            <a:tailEnd/>
          </a:ln>
        </p:spPr>
      </p:pic>
      <p:pic>
        <p:nvPicPr>
          <p:cNvPr id="27653" name="Picture 10"/>
          <p:cNvPicPr>
            <a:picLocks noChangeAspect="1" noChangeArrowheads="1"/>
          </p:cNvPicPr>
          <p:nvPr/>
        </p:nvPicPr>
        <p:blipFill>
          <a:blip r:embed="rId4" cstate="print"/>
          <a:srcRect/>
          <a:stretch>
            <a:fillRect/>
          </a:stretch>
        </p:blipFill>
        <p:spPr bwMode="auto">
          <a:xfrm>
            <a:off x="4667250" y="1154113"/>
            <a:ext cx="3448050" cy="2736850"/>
          </a:xfrm>
          <a:prstGeom prst="rect">
            <a:avLst/>
          </a:prstGeom>
          <a:noFill/>
          <a:ln w="9525">
            <a:noFill/>
            <a:miter lim="800000"/>
            <a:headEnd/>
            <a:tailEnd/>
          </a:ln>
        </p:spPr>
      </p:pic>
      <p:sp>
        <p:nvSpPr>
          <p:cNvPr id="27654" name="TextBox 11"/>
          <p:cNvSpPr txBox="1">
            <a:spLocks noChangeArrowheads="1"/>
          </p:cNvSpPr>
          <p:nvPr/>
        </p:nvSpPr>
        <p:spPr bwMode="auto">
          <a:xfrm>
            <a:off x="239713" y="906463"/>
            <a:ext cx="3827462" cy="1200150"/>
          </a:xfrm>
          <a:prstGeom prst="rect">
            <a:avLst/>
          </a:prstGeom>
          <a:noFill/>
          <a:ln w="9525">
            <a:noFill/>
            <a:miter lim="800000"/>
            <a:headEnd/>
            <a:tailEnd/>
          </a:ln>
        </p:spPr>
        <p:txBody>
          <a:bodyPr>
            <a:spAutoFit/>
          </a:bodyPr>
          <a:lstStyle/>
          <a:p>
            <a:pPr marL="228600" indent="-228600">
              <a:buFont typeface="Arial" charset="0"/>
              <a:buChar char="•"/>
            </a:pPr>
            <a:r>
              <a:rPr lang="en-US" sz="1800">
                <a:latin typeface="Arial" charset="0"/>
                <a:cs typeface="Arial" charset="0"/>
              </a:rPr>
              <a:t>Aerosol extinction and optical depth compared to airborne in situ and remote sensing instruments</a:t>
            </a:r>
          </a:p>
        </p:txBody>
      </p:sp>
      <p:grpSp>
        <p:nvGrpSpPr>
          <p:cNvPr id="27655" name="Group 5"/>
          <p:cNvGrpSpPr>
            <a:grpSpLocks/>
          </p:cNvGrpSpPr>
          <p:nvPr/>
        </p:nvGrpSpPr>
        <p:grpSpPr bwMode="auto">
          <a:xfrm>
            <a:off x="4938713" y="3954463"/>
            <a:ext cx="3563937" cy="2630487"/>
            <a:chOff x="752354" y="1792109"/>
            <a:chExt cx="6898512" cy="5065891"/>
          </a:xfrm>
        </p:grpSpPr>
        <p:pic>
          <p:nvPicPr>
            <p:cNvPr id="27659" name="Picture 3"/>
            <p:cNvPicPr>
              <a:picLocks noChangeAspect="1" noChangeArrowheads="1"/>
            </p:cNvPicPr>
            <p:nvPr/>
          </p:nvPicPr>
          <p:blipFill>
            <a:blip r:embed="rId5" cstate="print"/>
            <a:srcRect l="3339" t="10010" r="9769" b="7339"/>
            <a:stretch>
              <a:fillRect/>
            </a:stretch>
          </p:blipFill>
          <p:spPr bwMode="auto">
            <a:xfrm>
              <a:off x="752354" y="1792109"/>
              <a:ext cx="6898512" cy="5065891"/>
            </a:xfrm>
            <a:prstGeom prst="rect">
              <a:avLst/>
            </a:prstGeom>
            <a:noFill/>
            <a:ln w="28575">
              <a:noFill/>
              <a:miter lim="800000"/>
              <a:headEnd/>
              <a:tailEnd/>
            </a:ln>
          </p:spPr>
        </p:pic>
        <p:cxnSp>
          <p:nvCxnSpPr>
            <p:cNvPr id="27660" name="Straight Connector 4"/>
            <p:cNvCxnSpPr>
              <a:cxnSpLocks noChangeShapeType="1"/>
            </p:cNvCxnSpPr>
            <p:nvPr/>
          </p:nvCxnSpPr>
          <p:spPr bwMode="auto">
            <a:xfrm flipV="1">
              <a:off x="1435261" y="1828800"/>
              <a:ext cx="5972536" cy="4514127"/>
            </a:xfrm>
            <a:prstGeom prst="line">
              <a:avLst/>
            </a:prstGeom>
            <a:noFill/>
            <a:ln w="28575" algn="ctr">
              <a:solidFill>
                <a:schemeClr val="tx1"/>
              </a:solidFill>
              <a:prstDash val="dash"/>
              <a:round/>
              <a:headEnd/>
              <a:tailEnd type="triangle" w="med" len="med"/>
            </a:ln>
          </p:spPr>
        </p:cxnSp>
      </p:grpSp>
      <p:sp>
        <p:nvSpPr>
          <p:cNvPr id="27656" name="TextBox 17"/>
          <p:cNvSpPr txBox="1">
            <a:spLocks noChangeArrowheads="1"/>
          </p:cNvSpPr>
          <p:nvPr/>
        </p:nvSpPr>
        <p:spPr bwMode="auto">
          <a:xfrm>
            <a:off x="5581650" y="855663"/>
            <a:ext cx="2154238" cy="368300"/>
          </a:xfrm>
          <a:prstGeom prst="rect">
            <a:avLst/>
          </a:prstGeom>
          <a:noFill/>
          <a:ln w="9525">
            <a:noFill/>
            <a:miter lim="800000"/>
            <a:headEnd/>
            <a:tailEnd/>
          </a:ln>
        </p:spPr>
        <p:txBody>
          <a:bodyPr wrap="none">
            <a:spAutoFit/>
          </a:bodyPr>
          <a:lstStyle/>
          <a:p>
            <a:r>
              <a:rPr lang="en-US" sz="1800">
                <a:latin typeface="Arial" charset="0"/>
                <a:cs typeface="Arial" charset="0"/>
              </a:rPr>
              <a:t>ARCTAS (Spring)</a:t>
            </a:r>
          </a:p>
        </p:txBody>
      </p:sp>
      <p:sp>
        <p:nvSpPr>
          <p:cNvPr id="19" name="TextBox 18"/>
          <p:cNvSpPr txBox="1"/>
          <p:nvPr/>
        </p:nvSpPr>
        <p:spPr>
          <a:xfrm>
            <a:off x="3895107" y="5011386"/>
            <a:ext cx="2057423" cy="400110"/>
          </a:xfrm>
          <a:prstGeom prst="rect">
            <a:avLst/>
          </a:prstGeom>
          <a:solidFill>
            <a:schemeClr val="bg1"/>
          </a:solidFill>
          <a:scene3d>
            <a:camera prst="orthographicFront">
              <a:rot lat="0" lon="0" rev="5400000"/>
            </a:camera>
            <a:lightRig rig="threePt" dir="t"/>
          </a:scene3d>
        </p:spPr>
        <p:txBody>
          <a:bodyPr>
            <a:spAutoFit/>
          </a:bodyPr>
          <a:lstStyle/>
          <a:p>
            <a:pPr>
              <a:defRPr/>
            </a:pPr>
            <a:r>
              <a:rPr lang="en-US" sz="2000">
                <a:latin typeface="Arial" pitchFamily="34" charset="0"/>
                <a:cs typeface="Arial" pitchFamily="34" charset="0"/>
              </a:rPr>
              <a:t>AERONET AOT</a:t>
            </a:r>
          </a:p>
        </p:txBody>
      </p:sp>
      <p:sp>
        <p:nvSpPr>
          <p:cNvPr id="20" name="TextBox 19"/>
          <p:cNvSpPr txBox="1"/>
          <p:nvPr/>
        </p:nvSpPr>
        <p:spPr>
          <a:xfrm>
            <a:off x="5864432" y="6457890"/>
            <a:ext cx="1854530" cy="400110"/>
          </a:xfrm>
          <a:prstGeom prst="rect">
            <a:avLst/>
          </a:prstGeom>
          <a:solidFill>
            <a:schemeClr val="bg1"/>
          </a:solidFill>
          <a:scene3d>
            <a:camera prst="orthographicFront">
              <a:rot lat="0" lon="0" rev="0"/>
            </a:camera>
            <a:lightRig rig="threePt" dir="t"/>
          </a:scene3d>
        </p:spPr>
        <p:txBody>
          <a:bodyPr>
            <a:spAutoFit/>
          </a:bodyPr>
          <a:lstStyle/>
          <a:p>
            <a:pPr>
              <a:defRPr/>
            </a:pPr>
            <a:r>
              <a:rPr lang="en-US" sz="2000">
                <a:latin typeface="Arial" pitchFamily="34" charset="0"/>
                <a:cs typeface="Arial" pitchFamily="34" charset="0"/>
              </a:rPr>
              <a:t>HSRL AOT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algn="ctr"/>
            <a:r>
              <a:rPr lang="en-US" smtClean="0"/>
              <a:t>Field Missions</a:t>
            </a:r>
          </a:p>
        </p:txBody>
      </p:sp>
    </p:spTree>
  </p:cSld>
  <p:clrMapOvr>
    <a:masterClrMapping/>
  </p:clrMapOvr>
  <p:transition advTm="1272"/>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895350"/>
            <a:ext cx="9144000" cy="5962650"/>
          </a:xfrm>
          <a:prstGeom prst="rect">
            <a:avLst/>
          </a:prstGeom>
          <a:noFill/>
          <a:ln w="28575">
            <a:noFill/>
            <a:miter lim="800000"/>
            <a:headEnd/>
            <a:tailEnd/>
          </a:ln>
        </p:spPr>
      </p:pic>
      <p:sp>
        <p:nvSpPr>
          <p:cNvPr id="29699" name="Text Box 10"/>
          <p:cNvSpPr txBox="1">
            <a:spLocks noChangeArrowheads="1"/>
          </p:cNvSpPr>
          <p:nvPr/>
        </p:nvSpPr>
        <p:spPr bwMode="auto">
          <a:xfrm>
            <a:off x="6457950" y="2195513"/>
            <a:ext cx="2686050" cy="1200150"/>
          </a:xfrm>
          <a:prstGeom prst="rect">
            <a:avLst/>
          </a:prstGeom>
          <a:solidFill>
            <a:schemeClr val="tx1"/>
          </a:solidFill>
          <a:ln w="9525">
            <a:noFill/>
            <a:miter lim="800000"/>
            <a:headEnd/>
            <a:tailEnd/>
          </a:ln>
        </p:spPr>
        <p:txBody>
          <a:bodyPr>
            <a:spAutoFit/>
          </a:bodyPr>
          <a:lstStyle/>
          <a:p>
            <a:pPr algn="ctr"/>
            <a:r>
              <a:rPr lang="en-US" sz="1200" b="0">
                <a:solidFill>
                  <a:srgbClr val="FF00FF"/>
                </a:solidFill>
                <a:latin typeface="Tahoma" pitchFamily="34" charset="0"/>
                <a:cs typeface="Tahoma" pitchFamily="34" charset="0"/>
              </a:rPr>
              <a:t>CALIPSO/MODIS/CATZ (NASA)</a:t>
            </a:r>
          </a:p>
          <a:p>
            <a:pPr algn="ctr"/>
            <a:r>
              <a:rPr lang="en-US" sz="1200" b="0">
                <a:solidFill>
                  <a:srgbClr val="FF00FF"/>
                </a:solidFill>
                <a:latin typeface="Tahoma" pitchFamily="34" charset="0"/>
                <a:cs typeface="Tahoma" pitchFamily="34" charset="0"/>
              </a:rPr>
              <a:t>January 17– Aug 11, 2007</a:t>
            </a:r>
          </a:p>
          <a:p>
            <a:pPr algn="ctr"/>
            <a:r>
              <a:rPr lang="en-US" sz="1200" b="0">
                <a:solidFill>
                  <a:srgbClr val="66FFFF"/>
                </a:solidFill>
                <a:latin typeface="Tahoma" pitchFamily="34" charset="0"/>
                <a:cs typeface="Tahoma" pitchFamily="34" charset="0"/>
              </a:rPr>
              <a:t>Ocean Subsurface (NASA-ODU-NYU)</a:t>
            </a:r>
          </a:p>
          <a:p>
            <a:pPr algn="ctr"/>
            <a:r>
              <a:rPr lang="en-US" sz="1200" b="0">
                <a:solidFill>
                  <a:srgbClr val="66FFFF"/>
                </a:solidFill>
                <a:latin typeface="Tahoma" pitchFamily="34" charset="0"/>
                <a:cs typeface="Tahoma" pitchFamily="34" charset="0"/>
              </a:rPr>
              <a:t>September 9-29, 2009</a:t>
            </a:r>
          </a:p>
          <a:p>
            <a:pPr algn="ctr"/>
            <a:r>
              <a:rPr lang="en-US" sz="1200" b="0">
                <a:solidFill>
                  <a:srgbClr val="FFFF00"/>
                </a:solidFill>
                <a:latin typeface="Tahoma" pitchFamily="34" charset="0"/>
                <a:cs typeface="Tahoma" pitchFamily="34" charset="0"/>
              </a:rPr>
              <a:t>DISCOVER-AQ (NASA)</a:t>
            </a:r>
          </a:p>
          <a:p>
            <a:pPr algn="ctr"/>
            <a:r>
              <a:rPr lang="en-US" sz="1200" b="0">
                <a:solidFill>
                  <a:srgbClr val="FFFF00"/>
                </a:solidFill>
                <a:latin typeface="Tahoma" pitchFamily="34" charset="0"/>
                <a:cs typeface="Tahoma" pitchFamily="34" charset="0"/>
              </a:rPr>
              <a:t>July 2011</a:t>
            </a:r>
          </a:p>
        </p:txBody>
      </p:sp>
      <p:sp>
        <p:nvSpPr>
          <p:cNvPr id="29700" name="Text Box 10"/>
          <p:cNvSpPr txBox="1">
            <a:spLocks noChangeArrowheads="1"/>
          </p:cNvSpPr>
          <p:nvPr/>
        </p:nvSpPr>
        <p:spPr bwMode="auto">
          <a:xfrm>
            <a:off x="2247900" y="4772025"/>
            <a:ext cx="1922463" cy="646113"/>
          </a:xfrm>
          <a:prstGeom prst="rect">
            <a:avLst/>
          </a:prstGeom>
          <a:solidFill>
            <a:schemeClr val="tx1"/>
          </a:solidFill>
          <a:ln w="9525">
            <a:noFill/>
            <a:miter lim="800000"/>
            <a:headEnd/>
            <a:tailEnd/>
          </a:ln>
        </p:spPr>
        <p:txBody>
          <a:bodyPr wrap="none">
            <a:spAutoFit/>
          </a:bodyPr>
          <a:lstStyle/>
          <a:p>
            <a:pPr algn="ctr"/>
            <a:r>
              <a:rPr lang="en-US" sz="1200">
                <a:solidFill>
                  <a:srgbClr val="FF0000"/>
                </a:solidFill>
                <a:latin typeface="Tahoma" pitchFamily="34" charset="0"/>
                <a:cs typeface="Tahoma" pitchFamily="34" charset="0"/>
              </a:rPr>
              <a:t>TexAQS II/GoMACCS</a:t>
            </a:r>
          </a:p>
          <a:p>
            <a:pPr algn="ctr"/>
            <a:r>
              <a:rPr lang="en-US" sz="1200">
                <a:solidFill>
                  <a:srgbClr val="FF0000"/>
                </a:solidFill>
                <a:latin typeface="Tahoma" pitchFamily="34" charset="0"/>
                <a:cs typeface="Tahoma" pitchFamily="34" charset="0"/>
              </a:rPr>
              <a:t>NOAA-DOE-NASA</a:t>
            </a:r>
          </a:p>
          <a:p>
            <a:pPr algn="ctr"/>
            <a:r>
              <a:rPr lang="en-US" sz="1200">
                <a:solidFill>
                  <a:srgbClr val="FF0000"/>
                </a:solidFill>
                <a:latin typeface="Tahoma" pitchFamily="34" charset="0"/>
                <a:cs typeface="Tahoma" pitchFamily="34" charset="0"/>
              </a:rPr>
              <a:t>Aug 27 – Sep 29, 2006</a:t>
            </a:r>
          </a:p>
        </p:txBody>
      </p:sp>
      <p:sp>
        <p:nvSpPr>
          <p:cNvPr id="29701" name="Text Box 10"/>
          <p:cNvSpPr txBox="1">
            <a:spLocks noChangeArrowheads="1"/>
          </p:cNvSpPr>
          <p:nvPr/>
        </p:nvSpPr>
        <p:spPr bwMode="auto">
          <a:xfrm>
            <a:off x="438150" y="1112838"/>
            <a:ext cx="2524125" cy="461962"/>
          </a:xfrm>
          <a:prstGeom prst="rect">
            <a:avLst/>
          </a:prstGeom>
          <a:solidFill>
            <a:schemeClr val="tx1"/>
          </a:solidFill>
          <a:ln w="9525">
            <a:noFill/>
            <a:miter lim="800000"/>
            <a:headEnd/>
            <a:tailEnd/>
          </a:ln>
        </p:spPr>
        <p:txBody>
          <a:bodyPr>
            <a:spAutoFit/>
          </a:bodyPr>
          <a:lstStyle/>
          <a:p>
            <a:pPr algn="ctr"/>
            <a:r>
              <a:rPr lang="en-US" sz="1200">
                <a:solidFill>
                  <a:srgbClr val="FF9900"/>
                </a:solidFill>
                <a:latin typeface="Tahoma" pitchFamily="34" charset="0"/>
                <a:cs typeface="Tahoma" pitchFamily="34" charset="0"/>
              </a:rPr>
              <a:t>ARCTAS 1 (NASA-DOE-NOAA)</a:t>
            </a:r>
          </a:p>
          <a:p>
            <a:pPr algn="ctr"/>
            <a:r>
              <a:rPr lang="en-US" sz="1200">
                <a:solidFill>
                  <a:srgbClr val="FF9900"/>
                </a:solidFill>
                <a:latin typeface="Tahoma" pitchFamily="34" charset="0"/>
                <a:cs typeface="Tahoma" pitchFamily="34" charset="0"/>
              </a:rPr>
              <a:t>April 1-20, 2008</a:t>
            </a:r>
          </a:p>
        </p:txBody>
      </p:sp>
      <p:sp>
        <p:nvSpPr>
          <p:cNvPr id="29702" name="Text Box 10"/>
          <p:cNvSpPr txBox="1">
            <a:spLocks noChangeArrowheads="1"/>
          </p:cNvSpPr>
          <p:nvPr/>
        </p:nvSpPr>
        <p:spPr bwMode="auto">
          <a:xfrm>
            <a:off x="6619875" y="4195763"/>
            <a:ext cx="2524125" cy="461962"/>
          </a:xfrm>
          <a:prstGeom prst="rect">
            <a:avLst/>
          </a:prstGeom>
          <a:solidFill>
            <a:schemeClr val="tx1"/>
          </a:solidFill>
          <a:ln w="9525">
            <a:noFill/>
            <a:miter lim="800000"/>
            <a:headEnd/>
            <a:tailEnd/>
          </a:ln>
        </p:spPr>
        <p:txBody>
          <a:bodyPr>
            <a:spAutoFit/>
          </a:bodyPr>
          <a:lstStyle/>
          <a:p>
            <a:pPr algn="ctr"/>
            <a:r>
              <a:rPr lang="en-US" sz="1200">
                <a:solidFill>
                  <a:srgbClr val="FF9900"/>
                </a:solidFill>
                <a:latin typeface="Tahoma" pitchFamily="34" charset="0"/>
                <a:cs typeface="Tahoma" pitchFamily="34" charset="0"/>
              </a:rPr>
              <a:t>Caribbean CALIPSO Val. (NASA) Jan. 22 – Feb. 3, 2008</a:t>
            </a:r>
          </a:p>
        </p:txBody>
      </p:sp>
      <p:sp>
        <p:nvSpPr>
          <p:cNvPr id="29703" name="Text Box 10"/>
          <p:cNvSpPr txBox="1">
            <a:spLocks noChangeArrowheads="1"/>
          </p:cNvSpPr>
          <p:nvPr/>
        </p:nvSpPr>
        <p:spPr bwMode="auto">
          <a:xfrm>
            <a:off x="1066800" y="2684463"/>
            <a:ext cx="2524125" cy="461962"/>
          </a:xfrm>
          <a:prstGeom prst="rect">
            <a:avLst/>
          </a:prstGeom>
          <a:solidFill>
            <a:schemeClr val="tx1"/>
          </a:solidFill>
          <a:ln w="9525">
            <a:noFill/>
            <a:miter lim="800000"/>
            <a:headEnd/>
            <a:tailEnd/>
          </a:ln>
        </p:spPr>
        <p:txBody>
          <a:bodyPr>
            <a:spAutoFit/>
          </a:bodyPr>
          <a:lstStyle/>
          <a:p>
            <a:pPr algn="ctr"/>
            <a:r>
              <a:rPr lang="en-US" sz="1200">
                <a:solidFill>
                  <a:srgbClr val="FF9900"/>
                </a:solidFill>
                <a:latin typeface="Tahoma" pitchFamily="34" charset="0"/>
                <a:cs typeface="Tahoma" pitchFamily="34" charset="0"/>
              </a:rPr>
              <a:t>ARCTAS 2 (NASA)</a:t>
            </a:r>
          </a:p>
          <a:p>
            <a:pPr algn="ctr"/>
            <a:r>
              <a:rPr lang="en-US" sz="1200">
                <a:solidFill>
                  <a:srgbClr val="FF9900"/>
                </a:solidFill>
                <a:latin typeface="Tahoma" pitchFamily="34" charset="0"/>
                <a:cs typeface="Tahoma" pitchFamily="34" charset="0"/>
              </a:rPr>
              <a:t>June 25 – July 14, 2008</a:t>
            </a:r>
          </a:p>
        </p:txBody>
      </p:sp>
      <p:sp>
        <p:nvSpPr>
          <p:cNvPr id="29704" name="Text Box 10"/>
          <p:cNvSpPr txBox="1">
            <a:spLocks noChangeArrowheads="1"/>
          </p:cNvSpPr>
          <p:nvPr/>
        </p:nvSpPr>
        <p:spPr bwMode="auto">
          <a:xfrm>
            <a:off x="6667500" y="3362325"/>
            <a:ext cx="2335213" cy="830263"/>
          </a:xfrm>
          <a:prstGeom prst="rect">
            <a:avLst/>
          </a:prstGeom>
          <a:solidFill>
            <a:schemeClr val="tx1"/>
          </a:solidFill>
          <a:ln w="9525">
            <a:noFill/>
            <a:miter lim="800000"/>
            <a:headEnd/>
            <a:tailEnd/>
          </a:ln>
        </p:spPr>
        <p:txBody>
          <a:bodyPr>
            <a:spAutoFit/>
          </a:bodyPr>
          <a:lstStyle/>
          <a:p>
            <a:pPr algn="ctr"/>
            <a:r>
              <a:rPr lang="en-US" sz="1200">
                <a:solidFill>
                  <a:srgbClr val="FF0000"/>
                </a:solidFill>
                <a:latin typeface="Tahoma" pitchFamily="34" charset="0"/>
                <a:cs typeface="Tahoma" pitchFamily="34" charset="0"/>
              </a:rPr>
              <a:t>CALIPSO Validation (NASA)</a:t>
            </a:r>
          </a:p>
          <a:p>
            <a:pPr algn="ctr"/>
            <a:r>
              <a:rPr lang="en-US" sz="1200">
                <a:solidFill>
                  <a:srgbClr val="FF0000"/>
                </a:solidFill>
                <a:latin typeface="Tahoma" pitchFamily="34" charset="0"/>
                <a:cs typeface="Tahoma" pitchFamily="34" charset="0"/>
              </a:rPr>
              <a:t>June 14 – Aug 10, 2006</a:t>
            </a:r>
          </a:p>
          <a:p>
            <a:pPr algn="ctr"/>
            <a:r>
              <a:rPr lang="en-US" sz="1200">
                <a:solidFill>
                  <a:srgbClr val="00FFFF"/>
                </a:solidFill>
                <a:latin typeface="Tahoma" pitchFamily="34" charset="0"/>
                <a:cs typeface="Tahoma" pitchFamily="34" charset="0"/>
              </a:rPr>
              <a:t>January 22 – April 17, 2009</a:t>
            </a:r>
          </a:p>
          <a:p>
            <a:pPr algn="ctr"/>
            <a:r>
              <a:rPr lang="en-US" sz="1200">
                <a:solidFill>
                  <a:srgbClr val="FFFF00"/>
                </a:solidFill>
                <a:latin typeface="Tahoma" pitchFamily="34" charset="0"/>
                <a:cs typeface="Tahoma" pitchFamily="34" charset="0"/>
              </a:rPr>
              <a:t>March 2011</a:t>
            </a:r>
          </a:p>
        </p:txBody>
      </p:sp>
      <p:sp>
        <p:nvSpPr>
          <p:cNvPr id="29705" name="Text Box 10"/>
          <p:cNvSpPr txBox="1">
            <a:spLocks noChangeArrowheads="1"/>
          </p:cNvSpPr>
          <p:nvPr/>
        </p:nvSpPr>
        <p:spPr bwMode="auto">
          <a:xfrm>
            <a:off x="2990850" y="5772150"/>
            <a:ext cx="2443163" cy="646113"/>
          </a:xfrm>
          <a:prstGeom prst="rect">
            <a:avLst/>
          </a:prstGeom>
          <a:solidFill>
            <a:schemeClr val="tx1"/>
          </a:solidFill>
          <a:ln w="9525">
            <a:noFill/>
            <a:miter lim="800000"/>
            <a:headEnd/>
            <a:tailEnd/>
          </a:ln>
        </p:spPr>
        <p:txBody>
          <a:bodyPr wrap="none">
            <a:spAutoFit/>
          </a:bodyPr>
          <a:lstStyle/>
          <a:p>
            <a:pPr algn="ctr"/>
            <a:r>
              <a:rPr lang="en-US" sz="1200">
                <a:solidFill>
                  <a:srgbClr val="FF0000"/>
                </a:solidFill>
                <a:latin typeface="Tahoma" pitchFamily="34" charset="0"/>
                <a:cs typeface="Tahoma" pitchFamily="34" charset="0"/>
              </a:rPr>
              <a:t>MAXMex/MILAGRO/INTEX-B</a:t>
            </a:r>
          </a:p>
          <a:p>
            <a:pPr algn="ctr"/>
            <a:r>
              <a:rPr lang="en-US" sz="1200">
                <a:solidFill>
                  <a:srgbClr val="FF0000"/>
                </a:solidFill>
                <a:latin typeface="Tahoma" pitchFamily="34" charset="0"/>
                <a:cs typeface="Tahoma" pitchFamily="34" charset="0"/>
              </a:rPr>
              <a:t>DOE-NSF-NASA-Mexico</a:t>
            </a:r>
          </a:p>
          <a:p>
            <a:pPr algn="ctr"/>
            <a:r>
              <a:rPr lang="en-US" sz="1200">
                <a:solidFill>
                  <a:srgbClr val="FF0000"/>
                </a:solidFill>
                <a:latin typeface="Tahoma" pitchFamily="34" charset="0"/>
                <a:cs typeface="Tahoma" pitchFamily="34" charset="0"/>
              </a:rPr>
              <a:t>March 1-30, 2006</a:t>
            </a:r>
          </a:p>
        </p:txBody>
      </p:sp>
      <p:sp>
        <p:nvSpPr>
          <p:cNvPr id="29706" name="Text Box 10"/>
          <p:cNvSpPr txBox="1">
            <a:spLocks noChangeArrowheads="1"/>
          </p:cNvSpPr>
          <p:nvPr/>
        </p:nvSpPr>
        <p:spPr bwMode="auto">
          <a:xfrm>
            <a:off x="1511300" y="3913188"/>
            <a:ext cx="2117725" cy="461962"/>
          </a:xfrm>
          <a:prstGeom prst="rect">
            <a:avLst/>
          </a:prstGeom>
          <a:solidFill>
            <a:schemeClr val="tx1"/>
          </a:solidFill>
          <a:ln w="9525">
            <a:noFill/>
            <a:miter lim="800000"/>
            <a:headEnd/>
            <a:tailEnd/>
          </a:ln>
        </p:spPr>
        <p:txBody>
          <a:bodyPr wrap="none">
            <a:spAutoFit/>
          </a:bodyPr>
          <a:lstStyle/>
          <a:p>
            <a:pPr algn="ctr"/>
            <a:r>
              <a:rPr lang="en-US" sz="1200">
                <a:solidFill>
                  <a:srgbClr val="FF00FF"/>
                </a:solidFill>
                <a:latin typeface="Tahoma" pitchFamily="34" charset="0"/>
                <a:cs typeface="Tahoma" pitchFamily="34" charset="0"/>
              </a:rPr>
              <a:t>San Joaquin Valley (EPA)</a:t>
            </a:r>
          </a:p>
          <a:p>
            <a:pPr algn="ctr"/>
            <a:r>
              <a:rPr lang="en-US" sz="1200">
                <a:solidFill>
                  <a:srgbClr val="FF00FF"/>
                </a:solidFill>
                <a:latin typeface="Tahoma" pitchFamily="34" charset="0"/>
                <a:cs typeface="Tahoma" pitchFamily="34" charset="0"/>
              </a:rPr>
              <a:t>February 8-21, 2007</a:t>
            </a:r>
          </a:p>
        </p:txBody>
      </p:sp>
      <p:sp>
        <p:nvSpPr>
          <p:cNvPr id="42" name="Text Box 10"/>
          <p:cNvSpPr txBox="1">
            <a:spLocks noChangeArrowheads="1"/>
          </p:cNvSpPr>
          <p:nvPr/>
        </p:nvSpPr>
        <p:spPr bwMode="auto">
          <a:xfrm>
            <a:off x="3717925" y="923925"/>
            <a:ext cx="5426075" cy="1035050"/>
          </a:xfrm>
          <a:prstGeom prst="rect">
            <a:avLst/>
          </a:prstGeom>
          <a:solidFill>
            <a:schemeClr val="tx1"/>
          </a:solidFill>
          <a:ln w="9525">
            <a:noFill/>
            <a:miter lim="800000"/>
            <a:headEnd/>
            <a:tailEnd/>
          </a:ln>
        </p:spPr>
        <p:txBody>
          <a:bodyPr>
            <a:spAutoFit/>
          </a:bodyPr>
          <a:lstStyle/>
          <a:p>
            <a:pPr marL="114300" indent="-114300">
              <a:lnSpc>
                <a:spcPct val="90000"/>
              </a:lnSpc>
              <a:spcBef>
                <a:spcPct val="20000"/>
              </a:spcBef>
              <a:buFont typeface="Wingdings" pitchFamily="2" charset="2"/>
              <a:buChar char="§"/>
              <a:defRPr/>
            </a:pPr>
            <a:r>
              <a:rPr lang="en-US" sz="1200" kern="0" dirty="0">
                <a:solidFill>
                  <a:schemeClr val="bg1"/>
                </a:solidFill>
                <a:latin typeface="Tahoma" pitchFamily="34" charset="0"/>
                <a:cs typeface="Tahoma" pitchFamily="34" charset="0"/>
              </a:rPr>
              <a:t>2000-2004: instrument development and integration</a:t>
            </a:r>
          </a:p>
          <a:p>
            <a:pPr marL="114300" indent="-114300">
              <a:lnSpc>
                <a:spcPct val="90000"/>
              </a:lnSpc>
              <a:spcBef>
                <a:spcPct val="20000"/>
              </a:spcBef>
              <a:buFont typeface="Wingdings" pitchFamily="2" charset="2"/>
              <a:buChar char="§"/>
              <a:defRPr/>
            </a:pPr>
            <a:r>
              <a:rPr lang="en-US" sz="1200" kern="0" dirty="0">
                <a:solidFill>
                  <a:schemeClr val="bg1"/>
                </a:solidFill>
                <a:latin typeface="Tahoma" pitchFamily="34" charset="0"/>
                <a:cs typeface="Tahoma" pitchFamily="34" charset="0"/>
              </a:rPr>
              <a:t>Dec 2004: first test flight on Lear Jet</a:t>
            </a:r>
          </a:p>
          <a:p>
            <a:pPr marL="114300" indent="-114300">
              <a:lnSpc>
                <a:spcPct val="90000"/>
              </a:lnSpc>
              <a:spcBef>
                <a:spcPct val="20000"/>
              </a:spcBef>
              <a:buFont typeface="Wingdings" pitchFamily="2" charset="2"/>
              <a:buChar char="§"/>
              <a:defRPr/>
            </a:pPr>
            <a:r>
              <a:rPr lang="en-US" sz="1200" kern="0" dirty="0">
                <a:solidFill>
                  <a:schemeClr val="bg1"/>
                </a:solidFill>
                <a:latin typeface="Tahoma" pitchFamily="34" charset="0"/>
                <a:cs typeface="Tahoma" pitchFamily="34" charset="0"/>
              </a:rPr>
              <a:t>Dec 2005: first test flight NASA Langley B200 King Air</a:t>
            </a:r>
          </a:p>
          <a:p>
            <a:pPr marL="114300" indent="-114300">
              <a:lnSpc>
                <a:spcPct val="90000"/>
              </a:lnSpc>
              <a:spcBef>
                <a:spcPct val="20000"/>
              </a:spcBef>
              <a:buFont typeface="Wingdings" pitchFamily="2" charset="2"/>
              <a:buChar char="§"/>
              <a:defRPr/>
            </a:pPr>
            <a:r>
              <a:rPr lang="en-US" sz="1200" kern="0" dirty="0">
                <a:solidFill>
                  <a:schemeClr val="bg1"/>
                </a:solidFill>
                <a:latin typeface="Tahoma" pitchFamily="34" charset="0"/>
                <a:cs typeface="Tahoma" pitchFamily="34" charset="0"/>
              </a:rPr>
              <a:t> Field Campaigns: </a:t>
            </a:r>
            <a:r>
              <a:rPr lang="en-US" sz="1200" kern="0" dirty="0">
                <a:solidFill>
                  <a:srgbClr val="FF0000"/>
                </a:solidFill>
                <a:latin typeface="Tahoma" pitchFamily="34" charset="0"/>
                <a:cs typeface="Tahoma" pitchFamily="34" charset="0"/>
              </a:rPr>
              <a:t>2006 (3)</a:t>
            </a:r>
            <a:r>
              <a:rPr lang="en-US" sz="1200" kern="0" dirty="0">
                <a:solidFill>
                  <a:schemeClr val="bg1"/>
                </a:solidFill>
                <a:latin typeface="Tahoma" pitchFamily="34" charset="0"/>
                <a:cs typeface="Tahoma" pitchFamily="34" charset="0"/>
              </a:rPr>
              <a:t>, </a:t>
            </a:r>
            <a:r>
              <a:rPr lang="en-US" sz="1200" kern="0" dirty="0">
                <a:solidFill>
                  <a:srgbClr val="FF00FF"/>
                </a:solidFill>
                <a:latin typeface="Tahoma" pitchFamily="34" charset="0"/>
                <a:cs typeface="Tahoma" pitchFamily="34" charset="0"/>
              </a:rPr>
              <a:t>2007 (3)</a:t>
            </a:r>
            <a:r>
              <a:rPr lang="en-US" sz="1200" kern="0" dirty="0">
                <a:solidFill>
                  <a:schemeClr val="bg1"/>
                </a:solidFill>
                <a:latin typeface="Tahoma" pitchFamily="34" charset="0"/>
                <a:cs typeface="Tahoma" pitchFamily="34" charset="0"/>
              </a:rPr>
              <a:t>, </a:t>
            </a:r>
            <a:r>
              <a:rPr lang="en-US" sz="1200" kern="0" dirty="0">
                <a:solidFill>
                  <a:srgbClr val="FF9900"/>
                </a:solidFill>
                <a:latin typeface="Tahoma" pitchFamily="34" charset="0"/>
                <a:cs typeface="Tahoma" pitchFamily="34" charset="0"/>
              </a:rPr>
              <a:t>2008 (</a:t>
            </a:r>
            <a:r>
              <a:rPr lang="en-US" sz="1200" kern="0">
                <a:solidFill>
                  <a:srgbClr val="FF9900"/>
                </a:solidFill>
                <a:latin typeface="Tahoma" pitchFamily="34" charset="0"/>
                <a:cs typeface="Tahoma" pitchFamily="34" charset="0"/>
              </a:rPr>
              <a:t>3), </a:t>
            </a:r>
            <a:r>
              <a:rPr lang="en-US" sz="1200" kern="0">
                <a:solidFill>
                  <a:srgbClr val="00FFFF"/>
                </a:solidFill>
                <a:latin typeface="Tahoma" pitchFamily="34" charset="0"/>
                <a:cs typeface="Tahoma" pitchFamily="34" charset="0"/>
              </a:rPr>
              <a:t>2009 </a:t>
            </a:r>
            <a:r>
              <a:rPr lang="en-US" sz="1200" kern="0" dirty="0">
                <a:solidFill>
                  <a:srgbClr val="00FFFF"/>
                </a:solidFill>
                <a:latin typeface="Tahoma" pitchFamily="34" charset="0"/>
                <a:cs typeface="Tahoma" pitchFamily="34" charset="0"/>
              </a:rPr>
              <a:t>(</a:t>
            </a:r>
            <a:r>
              <a:rPr lang="en-US" sz="1200" kern="0">
                <a:solidFill>
                  <a:srgbClr val="00FFFF"/>
                </a:solidFill>
                <a:latin typeface="Tahoma" pitchFamily="34" charset="0"/>
                <a:cs typeface="Tahoma" pitchFamily="34" charset="0"/>
              </a:rPr>
              <a:t>3), </a:t>
            </a:r>
            <a:r>
              <a:rPr lang="en-US" sz="1200" kern="0">
                <a:solidFill>
                  <a:srgbClr val="00FF00"/>
                </a:solidFill>
                <a:latin typeface="Tahoma" pitchFamily="34" charset="0"/>
                <a:cs typeface="Tahoma" pitchFamily="34" charset="0"/>
              </a:rPr>
              <a:t>2010(3), </a:t>
            </a:r>
            <a:r>
              <a:rPr lang="en-US" sz="1200" kern="0">
                <a:solidFill>
                  <a:srgbClr val="FFFF00"/>
                </a:solidFill>
                <a:latin typeface="Tahoma" pitchFamily="34" charset="0"/>
                <a:cs typeface="Tahoma" pitchFamily="34" charset="0"/>
              </a:rPr>
              <a:t>2011(2)</a:t>
            </a:r>
            <a:endParaRPr lang="en-US" sz="1200" kern="0" dirty="0">
              <a:solidFill>
                <a:srgbClr val="FFFF00"/>
              </a:solidFill>
              <a:latin typeface="Tahoma" pitchFamily="34" charset="0"/>
              <a:cs typeface="Tahoma" pitchFamily="34" charset="0"/>
            </a:endParaRPr>
          </a:p>
        </p:txBody>
      </p:sp>
      <p:sp>
        <p:nvSpPr>
          <p:cNvPr id="29708" name="Oval 13"/>
          <p:cNvSpPr>
            <a:spLocks noChangeArrowheads="1"/>
          </p:cNvSpPr>
          <p:nvPr/>
        </p:nvSpPr>
        <p:spPr bwMode="auto">
          <a:xfrm>
            <a:off x="6153150" y="4667250"/>
            <a:ext cx="2514600" cy="590550"/>
          </a:xfrm>
          <a:prstGeom prst="ellipse">
            <a:avLst/>
          </a:prstGeom>
          <a:noFill/>
          <a:ln w="76200" algn="ctr">
            <a:solidFill>
              <a:srgbClr val="FF9900"/>
            </a:solidFill>
            <a:round/>
            <a:headEnd/>
            <a:tailEnd type="triangle" w="med" len="med"/>
          </a:ln>
        </p:spPr>
        <p:txBody>
          <a:bodyPr/>
          <a:lstStyle/>
          <a:p>
            <a:endParaRPr lang="en-US">
              <a:latin typeface="Tahoma" pitchFamily="34" charset="0"/>
              <a:cs typeface="Tahoma" pitchFamily="34" charset="0"/>
            </a:endParaRPr>
          </a:p>
        </p:txBody>
      </p:sp>
      <p:sp>
        <p:nvSpPr>
          <p:cNvPr id="29709" name="Oval 14"/>
          <p:cNvSpPr>
            <a:spLocks noChangeArrowheads="1"/>
          </p:cNvSpPr>
          <p:nvPr/>
        </p:nvSpPr>
        <p:spPr bwMode="auto">
          <a:xfrm>
            <a:off x="5667375" y="3609975"/>
            <a:ext cx="723900" cy="933450"/>
          </a:xfrm>
          <a:prstGeom prst="ellipse">
            <a:avLst/>
          </a:prstGeom>
          <a:noFill/>
          <a:ln w="76200" algn="ctr">
            <a:solidFill>
              <a:srgbClr val="FF0000"/>
            </a:solidFill>
            <a:round/>
            <a:headEnd/>
            <a:tailEnd type="triangle" w="med" len="med"/>
          </a:ln>
        </p:spPr>
        <p:txBody>
          <a:bodyPr/>
          <a:lstStyle/>
          <a:p>
            <a:endParaRPr lang="en-US">
              <a:latin typeface="Tahoma" pitchFamily="34" charset="0"/>
              <a:cs typeface="Tahoma" pitchFamily="34" charset="0"/>
            </a:endParaRPr>
          </a:p>
        </p:txBody>
      </p:sp>
      <p:sp>
        <p:nvSpPr>
          <p:cNvPr id="29710" name="Oval 16"/>
          <p:cNvSpPr>
            <a:spLocks noChangeArrowheads="1"/>
          </p:cNvSpPr>
          <p:nvPr/>
        </p:nvSpPr>
        <p:spPr bwMode="auto">
          <a:xfrm>
            <a:off x="6048375" y="3686175"/>
            <a:ext cx="495300" cy="685800"/>
          </a:xfrm>
          <a:prstGeom prst="ellipse">
            <a:avLst/>
          </a:prstGeom>
          <a:noFill/>
          <a:ln w="76200" algn="ctr">
            <a:solidFill>
              <a:srgbClr val="FF00FF"/>
            </a:solidFill>
            <a:round/>
            <a:headEnd/>
            <a:tailEnd type="triangle" w="med" len="med"/>
          </a:ln>
        </p:spPr>
        <p:txBody>
          <a:bodyPr/>
          <a:lstStyle/>
          <a:p>
            <a:endParaRPr lang="en-US">
              <a:latin typeface="Tahoma" pitchFamily="34" charset="0"/>
              <a:cs typeface="Tahoma" pitchFamily="34" charset="0"/>
            </a:endParaRPr>
          </a:p>
        </p:txBody>
      </p:sp>
      <p:sp>
        <p:nvSpPr>
          <p:cNvPr id="29711" name="Oval 17"/>
          <p:cNvSpPr>
            <a:spLocks noChangeArrowheads="1"/>
          </p:cNvSpPr>
          <p:nvPr/>
        </p:nvSpPr>
        <p:spPr bwMode="auto">
          <a:xfrm>
            <a:off x="4914900" y="3829050"/>
            <a:ext cx="495300" cy="685800"/>
          </a:xfrm>
          <a:prstGeom prst="ellipse">
            <a:avLst/>
          </a:prstGeom>
          <a:noFill/>
          <a:ln w="76200" algn="ctr">
            <a:solidFill>
              <a:srgbClr val="FF00FF"/>
            </a:solidFill>
            <a:round/>
            <a:headEnd/>
            <a:tailEnd type="triangle" w="med" len="med"/>
          </a:ln>
        </p:spPr>
        <p:txBody>
          <a:bodyPr/>
          <a:lstStyle/>
          <a:p>
            <a:endParaRPr lang="en-US">
              <a:latin typeface="Tahoma" pitchFamily="34" charset="0"/>
              <a:cs typeface="Tahoma" pitchFamily="34" charset="0"/>
            </a:endParaRPr>
          </a:p>
        </p:txBody>
      </p:sp>
      <p:sp>
        <p:nvSpPr>
          <p:cNvPr id="29712" name="Oval 18"/>
          <p:cNvSpPr>
            <a:spLocks noChangeArrowheads="1"/>
          </p:cNvSpPr>
          <p:nvPr/>
        </p:nvSpPr>
        <p:spPr bwMode="auto">
          <a:xfrm>
            <a:off x="3848100" y="4057650"/>
            <a:ext cx="381000" cy="485775"/>
          </a:xfrm>
          <a:prstGeom prst="ellipse">
            <a:avLst/>
          </a:prstGeom>
          <a:noFill/>
          <a:ln w="76200" algn="ctr">
            <a:solidFill>
              <a:srgbClr val="FF00FF"/>
            </a:solidFill>
            <a:round/>
            <a:headEnd/>
            <a:tailEnd type="triangle" w="med" len="med"/>
          </a:ln>
        </p:spPr>
        <p:txBody>
          <a:bodyPr/>
          <a:lstStyle/>
          <a:p>
            <a:endParaRPr lang="en-US">
              <a:latin typeface="Tahoma" pitchFamily="34" charset="0"/>
              <a:cs typeface="Tahoma" pitchFamily="34" charset="0"/>
            </a:endParaRPr>
          </a:p>
        </p:txBody>
      </p:sp>
      <p:sp>
        <p:nvSpPr>
          <p:cNvPr id="29713" name="Oval 19"/>
          <p:cNvSpPr>
            <a:spLocks noChangeArrowheads="1"/>
          </p:cNvSpPr>
          <p:nvPr/>
        </p:nvSpPr>
        <p:spPr bwMode="auto">
          <a:xfrm>
            <a:off x="5133975" y="5162550"/>
            <a:ext cx="561975" cy="590550"/>
          </a:xfrm>
          <a:prstGeom prst="ellipse">
            <a:avLst/>
          </a:prstGeom>
          <a:noFill/>
          <a:ln w="76200" algn="ctr">
            <a:solidFill>
              <a:srgbClr val="FF0000"/>
            </a:solidFill>
            <a:round/>
            <a:headEnd/>
            <a:tailEnd type="triangle" w="med" len="med"/>
          </a:ln>
        </p:spPr>
        <p:txBody>
          <a:bodyPr/>
          <a:lstStyle/>
          <a:p>
            <a:endParaRPr lang="en-US">
              <a:latin typeface="Tahoma" pitchFamily="34" charset="0"/>
              <a:cs typeface="Tahoma" pitchFamily="34" charset="0"/>
            </a:endParaRPr>
          </a:p>
        </p:txBody>
      </p:sp>
      <p:sp>
        <p:nvSpPr>
          <p:cNvPr id="29714" name="Oval 20"/>
          <p:cNvSpPr>
            <a:spLocks noChangeArrowheads="1"/>
          </p:cNvSpPr>
          <p:nvPr/>
        </p:nvSpPr>
        <p:spPr bwMode="auto">
          <a:xfrm>
            <a:off x="5086350" y="4429125"/>
            <a:ext cx="552450" cy="552450"/>
          </a:xfrm>
          <a:prstGeom prst="ellipse">
            <a:avLst/>
          </a:prstGeom>
          <a:noFill/>
          <a:ln w="76200" algn="ctr">
            <a:solidFill>
              <a:srgbClr val="FF0000"/>
            </a:solidFill>
            <a:round/>
            <a:headEnd/>
            <a:tailEnd type="triangle" w="med" len="med"/>
          </a:ln>
        </p:spPr>
        <p:txBody>
          <a:bodyPr/>
          <a:lstStyle/>
          <a:p>
            <a:endParaRPr lang="en-US">
              <a:latin typeface="Tahoma" pitchFamily="34" charset="0"/>
              <a:cs typeface="Tahoma" pitchFamily="34" charset="0"/>
            </a:endParaRPr>
          </a:p>
        </p:txBody>
      </p:sp>
      <p:sp>
        <p:nvSpPr>
          <p:cNvPr id="29715" name="Oval 21"/>
          <p:cNvSpPr>
            <a:spLocks noChangeArrowheads="1"/>
          </p:cNvSpPr>
          <p:nvPr/>
        </p:nvSpPr>
        <p:spPr bwMode="auto">
          <a:xfrm>
            <a:off x="2981325" y="1209675"/>
            <a:ext cx="742950" cy="1285875"/>
          </a:xfrm>
          <a:prstGeom prst="ellipse">
            <a:avLst/>
          </a:prstGeom>
          <a:noFill/>
          <a:ln w="76200" algn="ctr">
            <a:solidFill>
              <a:srgbClr val="FF9900"/>
            </a:solidFill>
            <a:round/>
            <a:headEnd/>
            <a:tailEnd type="triangle" w="med" len="med"/>
          </a:ln>
        </p:spPr>
        <p:txBody>
          <a:bodyPr/>
          <a:lstStyle/>
          <a:p>
            <a:endParaRPr lang="en-US">
              <a:latin typeface="Tahoma" pitchFamily="34" charset="0"/>
              <a:cs typeface="Tahoma" pitchFamily="34" charset="0"/>
            </a:endParaRPr>
          </a:p>
        </p:txBody>
      </p:sp>
      <p:sp>
        <p:nvSpPr>
          <p:cNvPr id="29716" name="Oval 22"/>
          <p:cNvSpPr>
            <a:spLocks noChangeArrowheads="1"/>
          </p:cNvSpPr>
          <p:nvPr/>
        </p:nvSpPr>
        <p:spPr bwMode="auto">
          <a:xfrm>
            <a:off x="4105275" y="2238375"/>
            <a:ext cx="809625" cy="981075"/>
          </a:xfrm>
          <a:prstGeom prst="ellipse">
            <a:avLst/>
          </a:prstGeom>
          <a:noFill/>
          <a:ln w="76200" algn="ctr">
            <a:solidFill>
              <a:srgbClr val="FF9900"/>
            </a:solidFill>
            <a:round/>
            <a:headEnd/>
            <a:tailEnd type="triangle" w="med" len="med"/>
          </a:ln>
        </p:spPr>
        <p:txBody>
          <a:bodyPr/>
          <a:lstStyle/>
          <a:p>
            <a:endParaRPr lang="en-US">
              <a:latin typeface="Tahoma" pitchFamily="34" charset="0"/>
              <a:cs typeface="Tahoma" pitchFamily="34" charset="0"/>
            </a:endParaRPr>
          </a:p>
        </p:txBody>
      </p:sp>
      <p:cxnSp>
        <p:nvCxnSpPr>
          <p:cNvPr id="29717" name="Straight Arrow Connector 24"/>
          <p:cNvCxnSpPr>
            <a:cxnSpLocks noChangeShapeType="1"/>
            <a:endCxn id="29715" idx="2"/>
          </p:cNvCxnSpPr>
          <p:nvPr/>
        </p:nvCxnSpPr>
        <p:spPr bwMode="auto">
          <a:xfrm>
            <a:off x="2409825" y="1504950"/>
            <a:ext cx="571500" cy="347663"/>
          </a:xfrm>
          <a:prstGeom prst="straightConnector1">
            <a:avLst/>
          </a:prstGeom>
          <a:noFill/>
          <a:ln w="28575" algn="ctr">
            <a:solidFill>
              <a:srgbClr val="FF9900"/>
            </a:solidFill>
            <a:round/>
            <a:headEnd/>
            <a:tailEnd type="arrow" w="med" len="med"/>
          </a:ln>
        </p:spPr>
      </p:cxnSp>
      <p:cxnSp>
        <p:nvCxnSpPr>
          <p:cNvPr id="29718" name="Straight Arrow Connector 26"/>
          <p:cNvCxnSpPr>
            <a:cxnSpLocks noChangeShapeType="1"/>
          </p:cNvCxnSpPr>
          <p:nvPr/>
        </p:nvCxnSpPr>
        <p:spPr bwMode="auto">
          <a:xfrm flipV="1">
            <a:off x="3409950" y="2881313"/>
            <a:ext cx="695325" cy="52387"/>
          </a:xfrm>
          <a:prstGeom prst="straightConnector1">
            <a:avLst/>
          </a:prstGeom>
          <a:noFill/>
          <a:ln w="28575" algn="ctr">
            <a:solidFill>
              <a:srgbClr val="FF9900"/>
            </a:solidFill>
            <a:round/>
            <a:headEnd/>
            <a:tailEnd type="arrow" w="med" len="med"/>
          </a:ln>
        </p:spPr>
      </p:cxnSp>
      <p:cxnSp>
        <p:nvCxnSpPr>
          <p:cNvPr id="29719" name="Straight Arrow Connector 28"/>
          <p:cNvCxnSpPr>
            <a:cxnSpLocks noChangeShapeType="1"/>
          </p:cNvCxnSpPr>
          <p:nvPr/>
        </p:nvCxnSpPr>
        <p:spPr bwMode="auto">
          <a:xfrm rot="5400000">
            <a:off x="8367712" y="4548188"/>
            <a:ext cx="276225" cy="171450"/>
          </a:xfrm>
          <a:prstGeom prst="straightConnector1">
            <a:avLst/>
          </a:prstGeom>
          <a:noFill/>
          <a:ln w="28575" algn="ctr">
            <a:solidFill>
              <a:srgbClr val="FF9900"/>
            </a:solidFill>
            <a:round/>
            <a:headEnd/>
            <a:tailEnd type="arrow" w="med" len="med"/>
          </a:ln>
        </p:spPr>
      </p:cxnSp>
      <p:cxnSp>
        <p:nvCxnSpPr>
          <p:cNvPr id="29720" name="Straight Arrow Connector 36"/>
          <p:cNvCxnSpPr>
            <a:cxnSpLocks noChangeShapeType="1"/>
          </p:cNvCxnSpPr>
          <p:nvPr/>
        </p:nvCxnSpPr>
        <p:spPr bwMode="auto">
          <a:xfrm flipV="1">
            <a:off x="4600575" y="5519738"/>
            <a:ext cx="523875" cy="223837"/>
          </a:xfrm>
          <a:prstGeom prst="straightConnector1">
            <a:avLst/>
          </a:prstGeom>
          <a:noFill/>
          <a:ln w="28575" algn="ctr">
            <a:solidFill>
              <a:srgbClr val="FF0000"/>
            </a:solidFill>
            <a:round/>
            <a:headEnd/>
            <a:tailEnd type="arrow" w="med" len="med"/>
          </a:ln>
        </p:spPr>
      </p:cxnSp>
      <p:cxnSp>
        <p:nvCxnSpPr>
          <p:cNvPr id="29721" name="Straight Arrow Connector 38"/>
          <p:cNvCxnSpPr>
            <a:cxnSpLocks noChangeShapeType="1"/>
          </p:cNvCxnSpPr>
          <p:nvPr/>
        </p:nvCxnSpPr>
        <p:spPr bwMode="auto">
          <a:xfrm flipV="1">
            <a:off x="4152900" y="4848225"/>
            <a:ext cx="914400" cy="257175"/>
          </a:xfrm>
          <a:prstGeom prst="straightConnector1">
            <a:avLst/>
          </a:prstGeom>
          <a:noFill/>
          <a:ln w="28575" algn="ctr">
            <a:solidFill>
              <a:srgbClr val="FF0000"/>
            </a:solidFill>
            <a:round/>
            <a:headEnd/>
            <a:tailEnd type="arrow" w="med" len="med"/>
          </a:ln>
        </p:spPr>
      </p:cxnSp>
      <p:cxnSp>
        <p:nvCxnSpPr>
          <p:cNvPr id="29722" name="Straight Arrow Connector 40"/>
          <p:cNvCxnSpPr>
            <a:cxnSpLocks noChangeShapeType="1"/>
          </p:cNvCxnSpPr>
          <p:nvPr/>
        </p:nvCxnSpPr>
        <p:spPr bwMode="auto">
          <a:xfrm rot="10800000" flipV="1">
            <a:off x="6181725" y="3543300"/>
            <a:ext cx="638175" cy="66675"/>
          </a:xfrm>
          <a:prstGeom prst="straightConnector1">
            <a:avLst/>
          </a:prstGeom>
          <a:noFill/>
          <a:ln w="28575" algn="ctr">
            <a:solidFill>
              <a:srgbClr val="FF0000"/>
            </a:solidFill>
            <a:round/>
            <a:headEnd/>
            <a:tailEnd type="arrow" w="med" len="med"/>
          </a:ln>
        </p:spPr>
      </p:cxnSp>
      <p:cxnSp>
        <p:nvCxnSpPr>
          <p:cNvPr id="29723" name="Straight Arrow Connector 45"/>
          <p:cNvCxnSpPr>
            <a:cxnSpLocks noChangeShapeType="1"/>
          </p:cNvCxnSpPr>
          <p:nvPr/>
        </p:nvCxnSpPr>
        <p:spPr bwMode="auto">
          <a:xfrm rot="5400000">
            <a:off x="4829175" y="3171825"/>
            <a:ext cx="1095375" cy="219075"/>
          </a:xfrm>
          <a:prstGeom prst="straightConnector1">
            <a:avLst/>
          </a:prstGeom>
          <a:noFill/>
          <a:ln w="28575" algn="ctr">
            <a:solidFill>
              <a:srgbClr val="FF00FF"/>
            </a:solidFill>
            <a:round/>
            <a:headEnd/>
            <a:tailEnd type="arrow" w="med" len="med"/>
          </a:ln>
        </p:spPr>
      </p:cxnSp>
      <p:cxnSp>
        <p:nvCxnSpPr>
          <p:cNvPr id="29724" name="Straight Arrow Connector 49"/>
          <p:cNvCxnSpPr>
            <a:cxnSpLocks noChangeShapeType="1"/>
            <a:endCxn id="29712" idx="2"/>
          </p:cNvCxnSpPr>
          <p:nvPr/>
        </p:nvCxnSpPr>
        <p:spPr bwMode="auto">
          <a:xfrm>
            <a:off x="3543300" y="4257675"/>
            <a:ext cx="304800" cy="42863"/>
          </a:xfrm>
          <a:prstGeom prst="straightConnector1">
            <a:avLst/>
          </a:prstGeom>
          <a:noFill/>
          <a:ln w="28575" algn="ctr">
            <a:solidFill>
              <a:srgbClr val="FF00FF"/>
            </a:solidFill>
            <a:round/>
            <a:headEnd/>
            <a:tailEnd type="arrow" w="med" len="med"/>
          </a:ln>
        </p:spPr>
      </p:cxnSp>
      <p:cxnSp>
        <p:nvCxnSpPr>
          <p:cNvPr id="29725" name="Straight Arrow Connector 51"/>
          <p:cNvCxnSpPr>
            <a:cxnSpLocks noChangeShapeType="1"/>
            <a:stCxn id="29699" idx="2"/>
          </p:cNvCxnSpPr>
          <p:nvPr/>
        </p:nvCxnSpPr>
        <p:spPr bwMode="auto">
          <a:xfrm rot="5400000">
            <a:off x="7003257" y="2850356"/>
            <a:ext cx="252412" cy="1343025"/>
          </a:xfrm>
          <a:prstGeom prst="straightConnector1">
            <a:avLst/>
          </a:prstGeom>
          <a:noFill/>
          <a:ln w="28575" algn="ctr">
            <a:solidFill>
              <a:srgbClr val="FF00FF"/>
            </a:solidFill>
            <a:round/>
            <a:headEnd/>
            <a:tailEnd type="arrow" w="med" len="med"/>
          </a:ln>
        </p:spPr>
      </p:cxnSp>
      <p:sp>
        <p:nvSpPr>
          <p:cNvPr id="61" name="Rectangle 15"/>
          <p:cNvSpPr txBox="1">
            <a:spLocks noChangeArrowheads="1"/>
          </p:cNvSpPr>
          <p:nvPr/>
        </p:nvSpPr>
        <p:spPr bwMode="auto">
          <a:xfrm>
            <a:off x="133350" y="0"/>
            <a:ext cx="8191500" cy="914400"/>
          </a:xfrm>
          <a:prstGeom prst="rect">
            <a:avLst/>
          </a:prstGeom>
          <a:noFill/>
          <a:ln w="9525">
            <a:noFill/>
            <a:miter lim="800000"/>
            <a:headEnd/>
            <a:tailEnd/>
          </a:ln>
        </p:spPr>
        <p:txBody>
          <a:bodyPr anchor="ctr"/>
          <a:lstStyle/>
          <a:p>
            <a:pPr>
              <a:defRPr/>
            </a:pPr>
            <a:r>
              <a:rPr lang="en-US" dirty="0">
                <a:solidFill>
                  <a:srgbClr val="0000FF"/>
                </a:solidFill>
                <a:latin typeface="+mj-lt"/>
                <a:cs typeface="+mj-cs"/>
              </a:rPr>
              <a:t>King </a:t>
            </a:r>
            <a:r>
              <a:rPr lang="en-US">
                <a:solidFill>
                  <a:srgbClr val="0000FF"/>
                </a:solidFill>
                <a:latin typeface="+mj-lt"/>
                <a:cs typeface="+mj-cs"/>
              </a:rPr>
              <a:t>Air B200/UC12 </a:t>
            </a:r>
            <a:r>
              <a:rPr lang="en-US" dirty="0">
                <a:solidFill>
                  <a:srgbClr val="0000FF"/>
                </a:solidFill>
                <a:latin typeface="+mj-lt"/>
                <a:cs typeface="+mj-cs"/>
              </a:rPr>
              <a:t>Field Campaigns with Langley High Spectral Resolution Lidar (HSRL)</a:t>
            </a:r>
          </a:p>
        </p:txBody>
      </p:sp>
      <p:sp>
        <p:nvSpPr>
          <p:cNvPr id="29727" name="Rectangle 61"/>
          <p:cNvSpPr>
            <a:spLocks noChangeArrowheads="1"/>
          </p:cNvSpPr>
          <p:nvPr/>
        </p:nvSpPr>
        <p:spPr bwMode="auto">
          <a:xfrm>
            <a:off x="0" y="5903913"/>
            <a:ext cx="2933700" cy="954087"/>
          </a:xfrm>
          <a:prstGeom prst="rect">
            <a:avLst/>
          </a:prstGeom>
          <a:solidFill>
            <a:schemeClr val="bg1"/>
          </a:solidFill>
          <a:ln w="9525">
            <a:noFill/>
            <a:miter lim="800000"/>
            <a:headEnd/>
            <a:tailEnd/>
          </a:ln>
        </p:spPr>
        <p:txBody>
          <a:bodyPr>
            <a:spAutoFit/>
          </a:bodyPr>
          <a:lstStyle/>
          <a:p>
            <a:pPr marL="228600" indent="-228600"/>
            <a:r>
              <a:rPr lang="en-US" sz="1400">
                <a:latin typeface="Tahoma" pitchFamily="34" charset="0"/>
                <a:cs typeface="Tahoma" pitchFamily="34" charset="0"/>
              </a:rPr>
              <a:t>Airborne HSRL has logged </a:t>
            </a:r>
            <a:br>
              <a:rPr lang="en-US" sz="1400">
                <a:latin typeface="Tahoma" pitchFamily="34" charset="0"/>
                <a:cs typeface="Tahoma" pitchFamily="34" charset="0"/>
              </a:rPr>
            </a:br>
            <a:r>
              <a:rPr lang="en-US" sz="1400">
                <a:solidFill>
                  <a:srgbClr val="FF0000"/>
                </a:solidFill>
                <a:latin typeface="Tahoma" pitchFamily="34" charset="0"/>
                <a:cs typeface="Tahoma" pitchFamily="34" charset="0"/>
              </a:rPr>
              <a:t>&gt;1077 science flight hours</a:t>
            </a:r>
            <a:r>
              <a:rPr lang="en-US" sz="1400">
                <a:latin typeface="Tahoma" pitchFamily="34" charset="0"/>
                <a:cs typeface="Tahoma" pitchFamily="34" charset="0"/>
              </a:rPr>
              <a:t> </a:t>
            </a:r>
            <a:br>
              <a:rPr lang="en-US" sz="1400">
                <a:latin typeface="Tahoma" pitchFamily="34" charset="0"/>
                <a:cs typeface="Tahoma" pitchFamily="34" charset="0"/>
              </a:rPr>
            </a:br>
            <a:r>
              <a:rPr lang="en-US" sz="1400">
                <a:solidFill>
                  <a:srgbClr val="FF0000"/>
                </a:solidFill>
                <a:latin typeface="Tahoma" pitchFamily="34" charset="0"/>
                <a:cs typeface="Tahoma" pitchFamily="34" charset="0"/>
              </a:rPr>
              <a:t>&gt;330 science flights</a:t>
            </a:r>
            <a:r>
              <a:rPr lang="en-US" sz="1400">
                <a:latin typeface="Tahoma" pitchFamily="34" charset="0"/>
                <a:cs typeface="Tahoma" pitchFamily="34" charset="0"/>
              </a:rPr>
              <a:t> on NASA Langley B200/UC12</a:t>
            </a:r>
          </a:p>
        </p:txBody>
      </p:sp>
      <p:sp>
        <p:nvSpPr>
          <p:cNvPr id="29728" name="Oval 32"/>
          <p:cNvSpPr>
            <a:spLocks noChangeArrowheads="1"/>
          </p:cNvSpPr>
          <p:nvPr/>
        </p:nvSpPr>
        <p:spPr bwMode="auto">
          <a:xfrm>
            <a:off x="5638800" y="4191000"/>
            <a:ext cx="409575" cy="247650"/>
          </a:xfrm>
          <a:prstGeom prst="ellipse">
            <a:avLst/>
          </a:prstGeom>
          <a:noFill/>
          <a:ln w="63500" algn="ctr">
            <a:solidFill>
              <a:srgbClr val="FFC000"/>
            </a:solidFill>
            <a:round/>
            <a:headEnd/>
            <a:tailEnd/>
          </a:ln>
        </p:spPr>
        <p:txBody>
          <a:bodyPr/>
          <a:lstStyle/>
          <a:p>
            <a:endParaRPr lang="en-US"/>
          </a:p>
        </p:txBody>
      </p:sp>
      <p:cxnSp>
        <p:nvCxnSpPr>
          <p:cNvPr id="29729" name="Straight Arrow Connector 28"/>
          <p:cNvCxnSpPr>
            <a:cxnSpLocks noChangeShapeType="1"/>
          </p:cNvCxnSpPr>
          <p:nvPr/>
        </p:nvCxnSpPr>
        <p:spPr bwMode="auto">
          <a:xfrm rot="16200000" flipV="1">
            <a:off x="5153818" y="5180807"/>
            <a:ext cx="1903413" cy="571500"/>
          </a:xfrm>
          <a:prstGeom prst="straightConnector1">
            <a:avLst/>
          </a:prstGeom>
          <a:noFill/>
          <a:ln w="28575" algn="ctr">
            <a:solidFill>
              <a:srgbClr val="FF9900"/>
            </a:solidFill>
            <a:round/>
            <a:headEnd/>
            <a:tailEnd type="arrow" w="med" len="med"/>
          </a:ln>
        </p:spPr>
      </p:cxnSp>
      <p:sp>
        <p:nvSpPr>
          <p:cNvPr id="29730" name="Text Box 10"/>
          <p:cNvSpPr txBox="1">
            <a:spLocks noChangeArrowheads="1"/>
          </p:cNvSpPr>
          <p:nvPr/>
        </p:nvSpPr>
        <p:spPr bwMode="auto">
          <a:xfrm>
            <a:off x="4962525" y="1898650"/>
            <a:ext cx="1674813" cy="831850"/>
          </a:xfrm>
          <a:prstGeom prst="rect">
            <a:avLst/>
          </a:prstGeom>
          <a:solidFill>
            <a:schemeClr val="tx1"/>
          </a:solidFill>
          <a:ln w="9525">
            <a:noFill/>
            <a:miter lim="800000"/>
            <a:headEnd/>
            <a:tailEnd/>
          </a:ln>
        </p:spPr>
        <p:txBody>
          <a:bodyPr wrap="none">
            <a:spAutoFit/>
          </a:bodyPr>
          <a:lstStyle/>
          <a:p>
            <a:pPr algn="ctr"/>
            <a:r>
              <a:rPr lang="en-US" sz="1200">
                <a:solidFill>
                  <a:srgbClr val="FF00FF"/>
                </a:solidFill>
                <a:latin typeface="Tahoma" pitchFamily="34" charset="0"/>
                <a:cs typeface="Tahoma" pitchFamily="34" charset="0"/>
              </a:rPr>
              <a:t>CHAPS (DOE-NASA)</a:t>
            </a:r>
          </a:p>
          <a:p>
            <a:pPr algn="ctr"/>
            <a:r>
              <a:rPr lang="en-US" sz="1200">
                <a:solidFill>
                  <a:srgbClr val="FF00FF"/>
                </a:solidFill>
                <a:latin typeface="Tahoma" pitchFamily="34" charset="0"/>
                <a:cs typeface="Tahoma" pitchFamily="34" charset="0"/>
              </a:rPr>
              <a:t>June 3-29, 2007</a:t>
            </a:r>
          </a:p>
          <a:p>
            <a:pPr algn="ctr"/>
            <a:r>
              <a:rPr lang="en-US" sz="1200">
                <a:solidFill>
                  <a:srgbClr val="66FFFF"/>
                </a:solidFill>
                <a:latin typeface="Tahoma" pitchFamily="34" charset="0"/>
                <a:cs typeface="Tahoma" pitchFamily="34" charset="0"/>
              </a:rPr>
              <a:t>RACORO (DOE-NASA)</a:t>
            </a:r>
          </a:p>
          <a:p>
            <a:pPr algn="ctr"/>
            <a:r>
              <a:rPr lang="en-US" sz="1200">
                <a:solidFill>
                  <a:srgbClr val="66FFFF"/>
                </a:solidFill>
                <a:latin typeface="Tahoma" pitchFamily="34" charset="0"/>
                <a:cs typeface="Tahoma" pitchFamily="34" charset="0"/>
              </a:rPr>
              <a:t>June 3-26, 2009</a:t>
            </a:r>
          </a:p>
        </p:txBody>
      </p:sp>
      <p:sp>
        <p:nvSpPr>
          <p:cNvPr id="29731" name="Text Box 10"/>
          <p:cNvSpPr txBox="1">
            <a:spLocks noChangeArrowheads="1"/>
          </p:cNvSpPr>
          <p:nvPr/>
        </p:nvSpPr>
        <p:spPr bwMode="auto">
          <a:xfrm>
            <a:off x="6153150" y="6316663"/>
            <a:ext cx="2524125" cy="461962"/>
          </a:xfrm>
          <a:prstGeom prst="rect">
            <a:avLst/>
          </a:prstGeom>
          <a:solidFill>
            <a:schemeClr val="tx1"/>
          </a:solidFill>
          <a:ln w="9525">
            <a:noFill/>
            <a:miter lim="800000"/>
            <a:headEnd/>
            <a:tailEnd/>
          </a:ln>
        </p:spPr>
        <p:txBody>
          <a:bodyPr>
            <a:spAutoFit/>
          </a:bodyPr>
          <a:lstStyle/>
          <a:p>
            <a:pPr algn="ctr"/>
            <a:r>
              <a:rPr lang="en-US" sz="1200">
                <a:solidFill>
                  <a:srgbClr val="FF9900"/>
                </a:solidFill>
                <a:latin typeface="Tahoma" pitchFamily="34" charset="0"/>
                <a:cs typeface="Tahoma" pitchFamily="34" charset="0"/>
              </a:rPr>
              <a:t>Birmingham (EPA)</a:t>
            </a:r>
          </a:p>
          <a:p>
            <a:pPr algn="ctr"/>
            <a:r>
              <a:rPr lang="en-US" sz="1200">
                <a:solidFill>
                  <a:srgbClr val="FF9900"/>
                </a:solidFill>
                <a:latin typeface="Tahoma" pitchFamily="34" charset="0"/>
                <a:cs typeface="Tahoma" pitchFamily="34" charset="0"/>
              </a:rPr>
              <a:t>Sept 16-Oct 16, 2008</a:t>
            </a:r>
          </a:p>
        </p:txBody>
      </p:sp>
      <p:sp>
        <p:nvSpPr>
          <p:cNvPr id="29732" name="Text Box 10"/>
          <p:cNvSpPr txBox="1">
            <a:spLocks noChangeArrowheads="1"/>
          </p:cNvSpPr>
          <p:nvPr/>
        </p:nvSpPr>
        <p:spPr bwMode="auto">
          <a:xfrm>
            <a:off x="698500" y="3233738"/>
            <a:ext cx="3132138" cy="646112"/>
          </a:xfrm>
          <a:prstGeom prst="rect">
            <a:avLst/>
          </a:prstGeom>
          <a:solidFill>
            <a:schemeClr val="tx1"/>
          </a:solidFill>
          <a:ln w="9525">
            <a:noFill/>
            <a:miter lim="800000"/>
            <a:headEnd/>
            <a:tailEnd/>
          </a:ln>
        </p:spPr>
        <p:txBody>
          <a:bodyPr>
            <a:spAutoFit/>
          </a:bodyPr>
          <a:lstStyle/>
          <a:p>
            <a:pPr algn="ctr"/>
            <a:r>
              <a:rPr lang="en-US" sz="1200">
                <a:solidFill>
                  <a:srgbClr val="00FF00"/>
                </a:solidFill>
                <a:latin typeface="Tahoma" pitchFamily="34" charset="0"/>
                <a:cs typeface="Tahoma" pitchFamily="34" charset="0"/>
              </a:rPr>
              <a:t>CalNex (NOAA)  May 12-25, 2010</a:t>
            </a:r>
          </a:p>
          <a:p>
            <a:pPr algn="ctr"/>
            <a:r>
              <a:rPr lang="en-US" sz="1200">
                <a:solidFill>
                  <a:srgbClr val="00FF00"/>
                </a:solidFill>
                <a:latin typeface="Tahoma" pitchFamily="34" charset="0"/>
                <a:cs typeface="Tahoma" pitchFamily="34" charset="0"/>
              </a:rPr>
              <a:t>CARES (DOE)</a:t>
            </a:r>
          </a:p>
          <a:p>
            <a:pPr algn="ctr"/>
            <a:r>
              <a:rPr lang="en-US" sz="1200">
                <a:solidFill>
                  <a:srgbClr val="00FF00"/>
                </a:solidFill>
                <a:latin typeface="Tahoma" pitchFamily="34" charset="0"/>
                <a:cs typeface="Tahoma" pitchFamily="34" charset="0"/>
              </a:rPr>
              <a:t>June 3-28, 2010</a:t>
            </a:r>
          </a:p>
        </p:txBody>
      </p:sp>
      <p:sp>
        <p:nvSpPr>
          <p:cNvPr id="29733" name="Oval 36"/>
          <p:cNvSpPr>
            <a:spLocks noChangeArrowheads="1"/>
          </p:cNvSpPr>
          <p:nvPr/>
        </p:nvSpPr>
        <p:spPr bwMode="auto">
          <a:xfrm>
            <a:off x="3848100" y="3941763"/>
            <a:ext cx="379413" cy="604837"/>
          </a:xfrm>
          <a:prstGeom prst="ellipse">
            <a:avLst/>
          </a:prstGeom>
          <a:noFill/>
          <a:ln w="50800" algn="ctr">
            <a:solidFill>
              <a:srgbClr val="00FF00"/>
            </a:solidFill>
            <a:round/>
            <a:headEnd/>
            <a:tailEnd type="triangle" w="med" len="med"/>
          </a:ln>
        </p:spPr>
        <p:txBody>
          <a:bodyPr/>
          <a:lstStyle/>
          <a:p>
            <a:endParaRPr lang="en-US"/>
          </a:p>
        </p:txBody>
      </p:sp>
      <p:cxnSp>
        <p:nvCxnSpPr>
          <p:cNvPr id="29734" name="Straight Arrow Connector 38"/>
          <p:cNvCxnSpPr>
            <a:cxnSpLocks noChangeShapeType="1"/>
          </p:cNvCxnSpPr>
          <p:nvPr/>
        </p:nvCxnSpPr>
        <p:spPr bwMode="auto">
          <a:xfrm rot="16200000" flipH="1">
            <a:off x="3514726" y="3575050"/>
            <a:ext cx="406400" cy="346075"/>
          </a:xfrm>
          <a:prstGeom prst="straightConnector1">
            <a:avLst/>
          </a:prstGeom>
          <a:noFill/>
          <a:ln w="28575" algn="ctr">
            <a:solidFill>
              <a:srgbClr val="00FF00"/>
            </a:solidFill>
            <a:round/>
            <a:headEnd/>
            <a:tailEnd type="arrow"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sz="half" idx="2"/>
          </p:nvPr>
        </p:nvSpPr>
        <p:spPr>
          <a:xfrm>
            <a:off x="0" y="5756275"/>
            <a:ext cx="2609850" cy="581025"/>
          </a:xfrm>
        </p:spPr>
        <p:txBody>
          <a:bodyPr/>
          <a:lstStyle/>
          <a:p>
            <a:pPr marL="0" indent="0">
              <a:buFont typeface="Wingdings" pitchFamily="2" charset="2"/>
              <a:buNone/>
            </a:pPr>
            <a:r>
              <a:rPr lang="en-US" sz="1600" smtClean="0"/>
              <a:t>Later B200 campaigns had more accurate aircraft attitude data </a:t>
            </a:r>
          </a:p>
        </p:txBody>
      </p:sp>
      <p:sp>
        <p:nvSpPr>
          <p:cNvPr id="30723" name="Rectangle 15"/>
          <p:cNvSpPr>
            <a:spLocks noGrp="1" noChangeArrowheads="1"/>
          </p:cNvSpPr>
          <p:nvPr>
            <p:ph type="title"/>
          </p:nvPr>
        </p:nvSpPr>
        <p:spPr/>
        <p:txBody>
          <a:bodyPr/>
          <a:lstStyle/>
          <a:p>
            <a:r>
              <a:rPr lang="en-US" dirty="0" smtClean="0">
                <a:solidFill>
                  <a:srgbClr val="0000FF"/>
                </a:solidFill>
              </a:rPr>
              <a:t>HSRL King Air B200/UC12 Field Campaigns</a:t>
            </a:r>
          </a:p>
        </p:txBody>
      </p:sp>
      <p:pic>
        <p:nvPicPr>
          <p:cNvPr id="30724" name="Picture 2"/>
          <p:cNvPicPr>
            <a:picLocks noChangeAspect="1" noChangeArrowheads="1"/>
          </p:cNvPicPr>
          <p:nvPr/>
        </p:nvPicPr>
        <p:blipFill>
          <a:blip r:embed="rId2" cstate="print"/>
          <a:srcRect l="18665" t="5528" r="14088" b="4984"/>
          <a:stretch>
            <a:fillRect/>
          </a:stretch>
        </p:blipFill>
        <p:spPr bwMode="auto">
          <a:xfrm>
            <a:off x="0" y="1095375"/>
            <a:ext cx="4476750" cy="4114800"/>
          </a:xfrm>
          <a:prstGeom prst="rect">
            <a:avLst/>
          </a:prstGeom>
          <a:noFill/>
          <a:ln w="28575">
            <a:noFill/>
            <a:miter lim="800000"/>
            <a:headEnd/>
            <a:tailEnd/>
          </a:ln>
        </p:spPr>
      </p:pic>
      <p:graphicFrame>
        <p:nvGraphicFramePr>
          <p:cNvPr id="12" name="Table 11"/>
          <p:cNvGraphicFramePr>
            <a:graphicFrameLocks noGrp="1"/>
          </p:cNvGraphicFramePr>
          <p:nvPr/>
        </p:nvGraphicFramePr>
        <p:xfrm>
          <a:off x="2659063" y="5546725"/>
          <a:ext cx="6080760" cy="1066800"/>
        </p:xfrm>
        <a:graphic>
          <a:graphicData uri="http://schemas.openxmlformats.org/drawingml/2006/table">
            <a:tbl>
              <a:tblPr/>
              <a:tblGrid>
                <a:gridCol w="2026920"/>
                <a:gridCol w="2026920"/>
                <a:gridCol w="2026920"/>
              </a:tblGrid>
              <a:tr h="287789">
                <a:tc>
                  <a:txBody>
                    <a:bodyPr/>
                    <a:lstStyle/>
                    <a:p>
                      <a:pPr marL="0" marR="0">
                        <a:spcBef>
                          <a:spcPts val="0"/>
                        </a:spcBef>
                        <a:spcAft>
                          <a:spcPts val="0"/>
                        </a:spcAft>
                      </a:pPr>
                      <a:r>
                        <a:rPr lang="en-US" sz="1400" b="1" smtClean="0">
                          <a:latin typeface="Calibri"/>
                          <a:ea typeface="Calibri"/>
                          <a:cs typeface="Times New Roman"/>
                        </a:rPr>
                        <a:t>B200 Attitude</a:t>
                      </a:r>
                      <a:r>
                        <a:rPr lang="en-US" sz="1400" b="1" baseline="0" smtClean="0">
                          <a:latin typeface="Calibri"/>
                          <a:ea typeface="Calibri"/>
                          <a:cs typeface="Times New Roman"/>
                        </a:rPr>
                        <a:t> </a:t>
                      </a:r>
                      <a:r>
                        <a:rPr lang="en-US" sz="1400" b="1" smtClean="0">
                          <a:latin typeface="Calibri"/>
                          <a:ea typeface="Calibri"/>
                          <a:cs typeface="Times New Roman"/>
                        </a:rPr>
                        <a:t>Data</a:t>
                      </a: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Crossbow </a:t>
                      </a:r>
                      <a:r>
                        <a:rPr lang="en-US" sz="1400" b="1" smtClean="0">
                          <a:latin typeface="Calibri"/>
                          <a:ea typeface="Calibri"/>
                          <a:cs typeface="Times New Roman"/>
                        </a:rPr>
                        <a:t>Accuracy (X)</a:t>
                      </a: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Applanix unprocessed accuracy</a:t>
                      </a:r>
                      <a:r>
                        <a:rPr lang="en-US" sz="1400" b="1" smtClean="0">
                          <a:solidFill>
                            <a:srgbClr val="0000FF"/>
                          </a:solidFill>
                          <a:latin typeface="Calibri"/>
                          <a:ea typeface="Calibri"/>
                          <a:cs typeface="Times New Roman"/>
                        </a:rPr>
                        <a:t>* (XX)</a:t>
                      </a:r>
                      <a:endParaRPr lang="en-US" sz="1400" b="1">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b="1">
                          <a:latin typeface="Calibri"/>
                          <a:ea typeface="Calibri"/>
                          <a:cs typeface="Times New Roman"/>
                        </a:rPr>
                        <a:t>Vx, Vy, Vz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~0.5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 ~0.05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b="1">
                          <a:latin typeface="Calibri"/>
                          <a:ea typeface="Calibri"/>
                          <a:cs typeface="Times New Roman"/>
                        </a:rPr>
                        <a:t>Roll, Pitch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0.75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 0.008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57">
                <a:tc>
                  <a:txBody>
                    <a:bodyPr/>
                    <a:lstStyle/>
                    <a:p>
                      <a:pPr marL="0" marR="0">
                        <a:spcBef>
                          <a:spcPts val="0"/>
                        </a:spcBef>
                        <a:spcAft>
                          <a:spcPts val="0"/>
                        </a:spcAft>
                      </a:pPr>
                      <a:r>
                        <a:rPr lang="en-US" sz="1400" b="1">
                          <a:latin typeface="Calibri"/>
                          <a:ea typeface="Calibri"/>
                          <a:cs typeface="Times New Roman"/>
                        </a:rPr>
                        <a:t>Heading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3.0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&lt;0.07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0747" name="Picture 6"/>
          <p:cNvPicPr>
            <a:picLocks noChangeAspect="1" noChangeArrowheads="1"/>
          </p:cNvPicPr>
          <p:nvPr/>
        </p:nvPicPr>
        <p:blipFill>
          <a:blip r:embed="rId3" cstate="print"/>
          <a:srcRect/>
          <a:stretch>
            <a:fillRect/>
          </a:stretch>
        </p:blipFill>
        <p:spPr bwMode="auto">
          <a:xfrm>
            <a:off x="4511675" y="938213"/>
            <a:ext cx="4462463" cy="4516437"/>
          </a:xfrm>
          <a:prstGeom prst="rect">
            <a:avLst/>
          </a:prstGeom>
          <a:noFill/>
          <a:ln w="28575">
            <a:noFill/>
            <a:miter lim="800000"/>
            <a:headEnd/>
            <a:tailEnd/>
          </a:ln>
        </p:spPr>
      </p:pic>
      <p:sp>
        <p:nvSpPr>
          <p:cNvPr id="14" name="TextBox 13"/>
          <p:cNvSpPr txBox="1"/>
          <p:nvPr/>
        </p:nvSpPr>
        <p:spPr>
          <a:xfrm>
            <a:off x="0" y="3582988"/>
            <a:ext cx="1839913" cy="1754187"/>
          </a:xfrm>
          <a:prstGeom prst="rect">
            <a:avLst/>
          </a:prstGeom>
          <a:solidFill>
            <a:schemeClr val="tx1"/>
          </a:solidFill>
        </p:spPr>
        <p:txBody>
          <a:bodyPr>
            <a:spAutoFit/>
          </a:bodyPr>
          <a:lstStyle/>
          <a:p>
            <a:pPr>
              <a:defRPr/>
            </a:pPr>
            <a:r>
              <a:rPr lang="en-US" sz="1800">
                <a:solidFill>
                  <a:schemeClr val="accent1">
                    <a:lumMod val="40000"/>
                    <a:lumOff val="60000"/>
                  </a:schemeClr>
                </a:solidFill>
                <a:latin typeface="+mn-lt"/>
              </a:rPr>
              <a:t>HSRL</a:t>
            </a:r>
          </a:p>
          <a:p>
            <a:pPr marL="233363" indent="-233363">
              <a:defRPr/>
            </a:pPr>
            <a:r>
              <a:rPr lang="en-US" sz="1800">
                <a:solidFill>
                  <a:schemeClr val="accent1">
                    <a:lumMod val="40000"/>
                    <a:lumOff val="60000"/>
                  </a:schemeClr>
                </a:solidFill>
                <a:latin typeface="+mn-lt"/>
              </a:rPr>
              <a:t>	1077 hours</a:t>
            </a:r>
          </a:p>
          <a:p>
            <a:pPr marL="233363" indent="-233363">
              <a:defRPr/>
            </a:pPr>
            <a:r>
              <a:rPr lang="en-US" sz="1800">
                <a:solidFill>
                  <a:schemeClr val="accent1">
                    <a:lumMod val="40000"/>
                    <a:lumOff val="60000"/>
                  </a:schemeClr>
                </a:solidFill>
                <a:latin typeface="+mn-lt"/>
              </a:rPr>
              <a:t>	330 flights</a:t>
            </a:r>
          </a:p>
          <a:p>
            <a:pPr>
              <a:defRPr/>
            </a:pPr>
            <a:r>
              <a:rPr lang="en-US" sz="1800">
                <a:solidFill>
                  <a:srgbClr val="FF0000"/>
                </a:solidFill>
                <a:latin typeface="+mn-lt"/>
              </a:rPr>
              <a:t>HSRL+RSP</a:t>
            </a:r>
          </a:p>
          <a:p>
            <a:pPr>
              <a:tabLst>
                <a:tab pos="233363" algn="l"/>
              </a:tabLst>
              <a:defRPr/>
            </a:pPr>
            <a:r>
              <a:rPr lang="en-US" sz="1800">
                <a:solidFill>
                  <a:srgbClr val="FF0000"/>
                </a:solidFill>
                <a:latin typeface="+mn-lt"/>
              </a:rPr>
              <a:t>	367 hours</a:t>
            </a:r>
          </a:p>
          <a:p>
            <a:pPr>
              <a:tabLst>
                <a:tab pos="233363" algn="l"/>
              </a:tabLst>
              <a:defRPr/>
            </a:pPr>
            <a:r>
              <a:rPr lang="en-US" sz="1800">
                <a:solidFill>
                  <a:srgbClr val="FF0000"/>
                </a:solidFill>
                <a:latin typeface="+mn-lt"/>
              </a:rPr>
              <a:t>	111 flights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3"/>
          <p:cNvSpPr>
            <a:spLocks noGrp="1"/>
          </p:cNvSpPr>
          <p:nvPr>
            <p:ph type="body" sz="half" idx="2"/>
          </p:nvPr>
        </p:nvSpPr>
        <p:spPr>
          <a:xfrm>
            <a:off x="0" y="5756275"/>
            <a:ext cx="2609850" cy="581025"/>
          </a:xfrm>
        </p:spPr>
        <p:txBody>
          <a:bodyPr/>
          <a:lstStyle/>
          <a:p>
            <a:pPr marL="0" indent="0">
              <a:buFont typeface="Wingdings" pitchFamily="2" charset="2"/>
              <a:buNone/>
            </a:pPr>
            <a:r>
              <a:rPr lang="en-US" sz="1600" smtClean="0"/>
              <a:t>Later B200 campaigns had more accurate aircraft attitude data </a:t>
            </a:r>
          </a:p>
        </p:txBody>
      </p:sp>
      <p:sp>
        <p:nvSpPr>
          <p:cNvPr id="30723" name="Rectangle 15"/>
          <p:cNvSpPr>
            <a:spLocks noGrp="1" noChangeArrowheads="1"/>
          </p:cNvSpPr>
          <p:nvPr>
            <p:ph type="title"/>
          </p:nvPr>
        </p:nvSpPr>
        <p:spPr/>
        <p:txBody>
          <a:bodyPr/>
          <a:lstStyle/>
          <a:p>
            <a:r>
              <a:rPr lang="en-US" smtClean="0">
                <a:solidFill>
                  <a:srgbClr val="0000FF"/>
                </a:solidFill>
              </a:rPr>
              <a:t>King Air B200/UC12 Field Campaigns with HSRL+RSP</a:t>
            </a:r>
          </a:p>
        </p:txBody>
      </p:sp>
      <p:pic>
        <p:nvPicPr>
          <p:cNvPr id="30724" name="Picture 2"/>
          <p:cNvPicPr>
            <a:picLocks noChangeAspect="1" noChangeArrowheads="1"/>
          </p:cNvPicPr>
          <p:nvPr/>
        </p:nvPicPr>
        <p:blipFill>
          <a:blip r:embed="rId2" cstate="print"/>
          <a:srcRect l="18665" t="5528" r="14088" b="4984"/>
          <a:stretch>
            <a:fillRect/>
          </a:stretch>
        </p:blipFill>
        <p:spPr bwMode="auto">
          <a:xfrm>
            <a:off x="0" y="1095375"/>
            <a:ext cx="4476750" cy="4114800"/>
          </a:xfrm>
          <a:prstGeom prst="rect">
            <a:avLst/>
          </a:prstGeom>
          <a:noFill/>
          <a:ln w="28575">
            <a:noFill/>
            <a:miter lim="800000"/>
            <a:headEnd/>
            <a:tailEnd/>
          </a:ln>
        </p:spPr>
      </p:pic>
      <p:graphicFrame>
        <p:nvGraphicFramePr>
          <p:cNvPr id="12" name="Table 11"/>
          <p:cNvGraphicFramePr>
            <a:graphicFrameLocks noGrp="1"/>
          </p:cNvGraphicFramePr>
          <p:nvPr/>
        </p:nvGraphicFramePr>
        <p:xfrm>
          <a:off x="2659063" y="5546725"/>
          <a:ext cx="6080760" cy="1066800"/>
        </p:xfrm>
        <a:graphic>
          <a:graphicData uri="http://schemas.openxmlformats.org/drawingml/2006/table">
            <a:tbl>
              <a:tblPr/>
              <a:tblGrid>
                <a:gridCol w="2026920"/>
                <a:gridCol w="2026920"/>
                <a:gridCol w="2026920"/>
              </a:tblGrid>
              <a:tr h="287789">
                <a:tc>
                  <a:txBody>
                    <a:bodyPr/>
                    <a:lstStyle/>
                    <a:p>
                      <a:pPr marL="0" marR="0">
                        <a:spcBef>
                          <a:spcPts val="0"/>
                        </a:spcBef>
                        <a:spcAft>
                          <a:spcPts val="0"/>
                        </a:spcAft>
                      </a:pPr>
                      <a:r>
                        <a:rPr lang="en-US" sz="1400" b="1" smtClean="0">
                          <a:latin typeface="Calibri"/>
                          <a:ea typeface="Calibri"/>
                          <a:cs typeface="Times New Roman"/>
                        </a:rPr>
                        <a:t>B200 Attitude</a:t>
                      </a:r>
                      <a:r>
                        <a:rPr lang="en-US" sz="1400" b="1" baseline="0" smtClean="0">
                          <a:latin typeface="Calibri"/>
                          <a:ea typeface="Calibri"/>
                          <a:cs typeface="Times New Roman"/>
                        </a:rPr>
                        <a:t> </a:t>
                      </a:r>
                      <a:r>
                        <a:rPr lang="en-US" sz="1400" b="1" smtClean="0">
                          <a:latin typeface="Calibri"/>
                          <a:ea typeface="Calibri"/>
                          <a:cs typeface="Times New Roman"/>
                        </a:rPr>
                        <a:t>Data</a:t>
                      </a: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Crossbow </a:t>
                      </a:r>
                      <a:r>
                        <a:rPr lang="en-US" sz="1400" b="1" smtClean="0">
                          <a:latin typeface="Calibri"/>
                          <a:ea typeface="Calibri"/>
                          <a:cs typeface="Times New Roman"/>
                        </a:rPr>
                        <a:t>Accuracy (X)</a:t>
                      </a:r>
                      <a:endParaRPr lang="en-US" sz="1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Applanix unprocessed accuracy</a:t>
                      </a:r>
                      <a:r>
                        <a:rPr lang="en-US" sz="1400" b="1" smtClean="0">
                          <a:solidFill>
                            <a:srgbClr val="0000FF"/>
                          </a:solidFill>
                          <a:latin typeface="Calibri"/>
                          <a:ea typeface="Calibri"/>
                          <a:cs typeface="Times New Roman"/>
                        </a:rPr>
                        <a:t>* (XX)</a:t>
                      </a:r>
                      <a:endParaRPr lang="en-US" sz="1400" b="1">
                        <a:solidFill>
                          <a:srgbClr val="0000F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b="1">
                          <a:latin typeface="Calibri"/>
                          <a:ea typeface="Calibri"/>
                          <a:cs typeface="Times New Roman"/>
                        </a:rPr>
                        <a:t>Vx, Vy, Vz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~0.5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 ~0.05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400" b="1">
                          <a:latin typeface="Calibri"/>
                          <a:ea typeface="Calibri"/>
                          <a:cs typeface="Times New Roman"/>
                        </a:rPr>
                        <a:t>Roll, Pitch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0.75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 0.008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57">
                <a:tc>
                  <a:txBody>
                    <a:bodyPr/>
                    <a:lstStyle/>
                    <a:p>
                      <a:pPr marL="0" marR="0">
                        <a:spcBef>
                          <a:spcPts val="0"/>
                        </a:spcBef>
                        <a:spcAft>
                          <a:spcPts val="0"/>
                        </a:spcAft>
                      </a:pPr>
                      <a:r>
                        <a:rPr lang="en-US" sz="1400" b="1">
                          <a:latin typeface="Calibri"/>
                          <a:ea typeface="Calibri"/>
                          <a:cs typeface="Times New Roman"/>
                        </a:rPr>
                        <a:t>Heading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latin typeface="Calibri"/>
                          <a:ea typeface="Calibri"/>
                          <a:cs typeface="Times New Roman"/>
                        </a:rPr>
                        <a:t>&lt; 3.0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solidFill>
                            <a:srgbClr val="0000FF"/>
                          </a:solidFill>
                          <a:latin typeface="Calibri"/>
                          <a:ea typeface="Calibri"/>
                          <a:cs typeface="Times New Roman"/>
                        </a:rPr>
                        <a:t>&lt;0.07 degrees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0" y="3582988"/>
            <a:ext cx="1839913" cy="1754187"/>
          </a:xfrm>
          <a:prstGeom prst="rect">
            <a:avLst/>
          </a:prstGeom>
          <a:solidFill>
            <a:schemeClr val="tx1"/>
          </a:solidFill>
        </p:spPr>
        <p:txBody>
          <a:bodyPr>
            <a:spAutoFit/>
          </a:bodyPr>
          <a:lstStyle/>
          <a:p>
            <a:pPr>
              <a:defRPr/>
            </a:pPr>
            <a:r>
              <a:rPr lang="en-US" sz="1800">
                <a:solidFill>
                  <a:schemeClr val="accent1">
                    <a:lumMod val="40000"/>
                    <a:lumOff val="60000"/>
                  </a:schemeClr>
                </a:solidFill>
                <a:latin typeface="+mn-lt"/>
              </a:rPr>
              <a:t>HSRL</a:t>
            </a:r>
          </a:p>
          <a:p>
            <a:pPr marL="233363" indent="-233363">
              <a:defRPr/>
            </a:pPr>
            <a:r>
              <a:rPr lang="en-US" sz="1800">
                <a:solidFill>
                  <a:schemeClr val="accent1">
                    <a:lumMod val="40000"/>
                    <a:lumOff val="60000"/>
                  </a:schemeClr>
                </a:solidFill>
                <a:latin typeface="+mn-lt"/>
              </a:rPr>
              <a:t>	1077 hours</a:t>
            </a:r>
          </a:p>
          <a:p>
            <a:pPr marL="233363" indent="-233363">
              <a:defRPr/>
            </a:pPr>
            <a:r>
              <a:rPr lang="en-US" sz="1800">
                <a:solidFill>
                  <a:schemeClr val="accent1">
                    <a:lumMod val="40000"/>
                    <a:lumOff val="60000"/>
                  </a:schemeClr>
                </a:solidFill>
                <a:latin typeface="+mn-lt"/>
              </a:rPr>
              <a:t>	330 flights</a:t>
            </a:r>
          </a:p>
          <a:p>
            <a:pPr>
              <a:defRPr/>
            </a:pPr>
            <a:r>
              <a:rPr lang="en-US" sz="1800">
                <a:solidFill>
                  <a:srgbClr val="FF0000"/>
                </a:solidFill>
                <a:latin typeface="+mn-lt"/>
              </a:rPr>
              <a:t>HSRL+RSP</a:t>
            </a:r>
          </a:p>
          <a:p>
            <a:pPr>
              <a:tabLst>
                <a:tab pos="233363" algn="l"/>
              </a:tabLst>
              <a:defRPr/>
            </a:pPr>
            <a:r>
              <a:rPr lang="en-US" sz="1800">
                <a:solidFill>
                  <a:srgbClr val="FF0000"/>
                </a:solidFill>
                <a:latin typeface="+mn-lt"/>
              </a:rPr>
              <a:t>	367 hours</a:t>
            </a:r>
          </a:p>
          <a:p>
            <a:pPr>
              <a:tabLst>
                <a:tab pos="233363" algn="l"/>
              </a:tabLst>
              <a:defRPr/>
            </a:pPr>
            <a:r>
              <a:rPr lang="en-US" sz="1800">
                <a:solidFill>
                  <a:srgbClr val="FF0000"/>
                </a:solidFill>
                <a:latin typeface="+mn-lt"/>
              </a:rPr>
              <a:t>	111 flights</a:t>
            </a:r>
          </a:p>
        </p:txBody>
      </p:sp>
      <p:grpSp>
        <p:nvGrpSpPr>
          <p:cNvPr id="8" name="Group 7"/>
          <p:cNvGrpSpPr/>
          <p:nvPr/>
        </p:nvGrpSpPr>
        <p:grpSpPr>
          <a:xfrm>
            <a:off x="3538196" y="1084530"/>
            <a:ext cx="5605804" cy="4263656"/>
            <a:chOff x="2589331" y="1985631"/>
            <a:chExt cx="3981450" cy="2314965"/>
          </a:xfrm>
        </p:grpSpPr>
        <p:pic>
          <p:nvPicPr>
            <p:cNvPr id="9" name="Picture 2"/>
            <p:cNvPicPr>
              <a:picLocks noChangeAspect="1" noChangeArrowheads="1"/>
            </p:cNvPicPr>
            <p:nvPr/>
          </p:nvPicPr>
          <p:blipFill>
            <a:blip r:embed="rId3" cstate="print"/>
            <a:srcRect b="15052"/>
            <a:stretch>
              <a:fillRect/>
            </a:stretch>
          </p:blipFill>
          <p:spPr bwMode="auto">
            <a:xfrm>
              <a:off x="2589331" y="2213030"/>
              <a:ext cx="3981450" cy="2087566"/>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2605089" y="1985631"/>
              <a:ext cx="3933825" cy="228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158750"/>
            <a:ext cx="7964488" cy="838200"/>
          </a:xfrm>
        </p:spPr>
        <p:txBody>
          <a:bodyPr/>
          <a:lstStyle/>
          <a:p>
            <a:r>
              <a:rPr lang="en-US" sz="2400" smtClean="0">
                <a:solidFill>
                  <a:srgbClr val="0000FF"/>
                </a:solidFill>
              </a:rPr>
              <a:t>King Air B200/UC12 Field Campaigns with HSRL and RSP measurements along CALIPSO tracks</a:t>
            </a:r>
            <a:r>
              <a:rPr lang="en-US" smtClean="0">
                <a:solidFill>
                  <a:srgbClr val="0000FF"/>
                </a:solidFill>
              </a:rPr>
              <a:t/>
            </a:r>
            <a:br>
              <a:rPr lang="en-US" smtClean="0">
                <a:solidFill>
                  <a:srgbClr val="0000FF"/>
                </a:solidFill>
              </a:rPr>
            </a:br>
            <a:endParaRPr lang="en-US" smtClean="0"/>
          </a:p>
        </p:txBody>
      </p:sp>
      <p:sp>
        <p:nvSpPr>
          <p:cNvPr id="31747" name="Content Placeholder 2"/>
          <p:cNvSpPr>
            <a:spLocks noGrp="1"/>
          </p:cNvSpPr>
          <p:nvPr>
            <p:ph sz="half" idx="1"/>
          </p:nvPr>
        </p:nvSpPr>
        <p:spPr>
          <a:xfrm>
            <a:off x="5094288" y="2119313"/>
            <a:ext cx="4049712" cy="3005137"/>
          </a:xfrm>
        </p:spPr>
        <p:txBody>
          <a:bodyPr/>
          <a:lstStyle/>
          <a:p>
            <a:pPr>
              <a:buFont typeface="Wingdings" pitchFamily="2" charset="2"/>
              <a:buNone/>
            </a:pPr>
            <a:r>
              <a:rPr lang="en-US" smtClean="0"/>
              <a:t>Along CALIPSO tracks</a:t>
            </a:r>
          </a:p>
          <a:p>
            <a:pPr lvl="1"/>
            <a:r>
              <a:rPr lang="en-US" smtClean="0"/>
              <a:t>HSRL:</a:t>
            </a:r>
          </a:p>
          <a:p>
            <a:pPr lvl="2"/>
            <a:r>
              <a:rPr lang="en-US" smtClean="0"/>
              <a:t>104 flights</a:t>
            </a:r>
          </a:p>
          <a:p>
            <a:pPr lvl="2"/>
            <a:r>
              <a:rPr lang="en-US" smtClean="0"/>
              <a:t>142.4 hours</a:t>
            </a:r>
          </a:p>
          <a:p>
            <a:pPr lvl="1"/>
            <a:r>
              <a:rPr lang="en-US" smtClean="0"/>
              <a:t>HSRL+RSP:</a:t>
            </a:r>
          </a:p>
          <a:p>
            <a:pPr lvl="2"/>
            <a:r>
              <a:rPr lang="en-US" smtClean="0"/>
              <a:t>24 flights</a:t>
            </a:r>
          </a:p>
          <a:p>
            <a:pPr lvl="2"/>
            <a:r>
              <a:rPr lang="en-US" smtClean="0"/>
              <a:t>26.1 hours</a:t>
            </a:r>
          </a:p>
          <a:p>
            <a:endParaRPr lang="en-US" smtClean="0"/>
          </a:p>
        </p:txBody>
      </p:sp>
      <p:pic>
        <p:nvPicPr>
          <p:cNvPr id="31748" name="Picture 1"/>
          <p:cNvPicPr>
            <a:picLocks noChangeAspect="1" noChangeArrowheads="1"/>
          </p:cNvPicPr>
          <p:nvPr/>
        </p:nvPicPr>
        <p:blipFill>
          <a:blip r:embed="rId2" cstate="print"/>
          <a:srcRect l="26825" t="7779" r="19681" b="9091"/>
          <a:stretch>
            <a:fillRect/>
          </a:stretch>
        </p:blipFill>
        <p:spPr bwMode="auto">
          <a:xfrm>
            <a:off x="0" y="1498600"/>
            <a:ext cx="5168900" cy="4625975"/>
          </a:xfrm>
          <a:prstGeom prst="rect">
            <a:avLst/>
          </a:prstGeom>
          <a:noFill/>
          <a:ln w="28575">
            <a:noFill/>
            <a:miter lim="800000"/>
            <a:headEnd/>
            <a:tailEnd/>
          </a:ln>
        </p:spPr>
      </p:pic>
      <p:sp>
        <p:nvSpPr>
          <p:cNvPr id="6" name="TextBox 5"/>
          <p:cNvSpPr txBox="1"/>
          <p:nvPr/>
        </p:nvSpPr>
        <p:spPr>
          <a:xfrm>
            <a:off x="158750" y="5008563"/>
            <a:ext cx="2328863" cy="922337"/>
          </a:xfrm>
          <a:prstGeom prst="rect">
            <a:avLst/>
          </a:prstGeom>
          <a:solidFill>
            <a:schemeClr val="bg1"/>
          </a:solidFill>
        </p:spPr>
        <p:txBody>
          <a:bodyPr>
            <a:spAutoFit/>
          </a:bodyPr>
          <a:lstStyle/>
          <a:p>
            <a:pPr>
              <a:defRPr/>
            </a:pPr>
            <a:r>
              <a:rPr lang="en-US" sz="1800">
                <a:latin typeface="+mn-lt"/>
              </a:rPr>
              <a:t>HSRL (Day)</a:t>
            </a:r>
          </a:p>
          <a:p>
            <a:pPr>
              <a:defRPr/>
            </a:pPr>
            <a:r>
              <a:rPr lang="en-US" sz="1800">
                <a:solidFill>
                  <a:srgbClr val="FF0000"/>
                </a:solidFill>
                <a:latin typeface="+mn-lt"/>
              </a:rPr>
              <a:t>HSRL+RSP (Day)</a:t>
            </a:r>
          </a:p>
          <a:p>
            <a:pPr>
              <a:defRPr/>
            </a:pPr>
            <a:r>
              <a:rPr lang="en-US" sz="1800">
                <a:solidFill>
                  <a:srgbClr val="0000FF"/>
                </a:solidFill>
                <a:latin typeface="+mn-lt"/>
              </a:rPr>
              <a:t>HSRL (Night)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06438" y="2640013"/>
            <a:ext cx="7772400" cy="1470025"/>
          </a:xfrm>
        </p:spPr>
        <p:txBody>
          <a:bodyPr/>
          <a:lstStyle/>
          <a:p>
            <a:pPr algn="ctr"/>
            <a:r>
              <a:rPr lang="en-US" smtClean="0"/>
              <a:t>HSRL Data Availability</a:t>
            </a:r>
          </a:p>
        </p:txBody>
      </p:sp>
    </p:spTree>
  </p:cSld>
  <p:clrMapOvr>
    <a:masterClrMapping/>
  </p:clrMapOvr>
  <p:transition advTm="1272"/>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685800" y="2130425"/>
            <a:ext cx="7772400" cy="1470025"/>
          </a:xfrm>
        </p:spPr>
        <p:txBody>
          <a:bodyPr/>
          <a:lstStyle/>
          <a:p>
            <a:pPr algn="ctr"/>
            <a:r>
              <a:rPr lang="en-US" smtClean="0"/>
              <a:t>The HSRL Technique</a:t>
            </a:r>
          </a:p>
        </p:txBody>
      </p:sp>
    </p:spTree>
  </p:cSld>
  <p:clrMapOvr>
    <a:masterClrMapping/>
  </p:clrMapOvr>
  <p:transition advTm="266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92288" y="0"/>
            <a:ext cx="7964487" cy="838200"/>
          </a:xfrm>
        </p:spPr>
        <p:txBody>
          <a:bodyPr/>
          <a:lstStyle/>
          <a:p>
            <a:r>
              <a:rPr lang="en-US" smtClean="0"/>
              <a:t>HSRL Data Availability</a:t>
            </a:r>
          </a:p>
        </p:txBody>
      </p:sp>
      <p:sp>
        <p:nvSpPr>
          <p:cNvPr id="33795" name="Content Placeholder 2"/>
          <p:cNvSpPr>
            <a:spLocks noGrp="1"/>
          </p:cNvSpPr>
          <p:nvPr>
            <p:ph sz="half" idx="1"/>
          </p:nvPr>
        </p:nvSpPr>
        <p:spPr>
          <a:xfrm>
            <a:off x="0" y="1012825"/>
            <a:ext cx="8899525" cy="5149850"/>
          </a:xfrm>
        </p:spPr>
        <p:txBody>
          <a:bodyPr/>
          <a:lstStyle/>
          <a:p>
            <a:r>
              <a:rPr lang="en-US" smtClean="0"/>
              <a:t>Level 2 products (e.g. backscatter, extinction, AOD, depolarization profiles) available in hdf and/or ascii ICARTT formats from one or more locations </a:t>
            </a:r>
          </a:p>
          <a:p>
            <a:pPr lvl="1"/>
            <a:r>
              <a:rPr lang="en-US" smtClean="0"/>
              <a:t>NASA GTE Archive</a:t>
            </a:r>
          </a:p>
          <a:p>
            <a:pPr lvl="2"/>
            <a:r>
              <a:rPr lang="en-US" smtClean="0"/>
              <a:t>Ex. INTEX-2 (MILAGRO), ARCTAS, DISCOVER-AQ</a:t>
            </a:r>
          </a:p>
          <a:p>
            <a:pPr lvl="1"/>
            <a:r>
              <a:rPr lang="en-US" smtClean="0"/>
              <a:t>DOE ARM IOP Archive</a:t>
            </a:r>
          </a:p>
          <a:p>
            <a:pPr lvl="2"/>
            <a:r>
              <a:rPr lang="en-US" smtClean="0"/>
              <a:t>Ex. CHAPS/CLASIC, RACORO, CARES/CALNEX</a:t>
            </a:r>
          </a:p>
          <a:p>
            <a:pPr lvl="1"/>
            <a:r>
              <a:rPr lang="en-US" smtClean="0"/>
              <a:t>NASA LaRC ftp site</a:t>
            </a:r>
          </a:p>
          <a:p>
            <a:pPr lvl="2"/>
            <a:r>
              <a:rPr lang="en-US" smtClean="0"/>
              <a:t>Ex. CALIPSO Validation, Gulf Oil Spill</a:t>
            </a:r>
          </a:p>
          <a:p>
            <a:r>
              <a:rPr lang="en-US" smtClean="0"/>
              <a:t>Additional products available via ftp upon request</a:t>
            </a:r>
          </a:p>
          <a:p>
            <a:pPr lvl="1"/>
            <a:r>
              <a:rPr lang="en-US" smtClean="0"/>
              <a:t>PBL heights</a:t>
            </a:r>
          </a:p>
          <a:p>
            <a:pPr lvl="1"/>
            <a:r>
              <a:rPr lang="en-US" smtClean="0"/>
              <a:t>Aerosol classification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706438" y="2640013"/>
            <a:ext cx="7772400" cy="1470025"/>
          </a:xfrm>
        </p:spPr>
        <p:txBody>
          <a:bodyPr/>
          <a:lstStyle/>
          <a:p>
            <a:pPr algn="ctr"/>
            <a:r>
              <a:rPr lang="en-US" smtClean="0"/>
              <a:t>Airborne Ozone DIAL and HSRL</a:t>
            </a:r>
          </a:p>
        </p:txBody>
      </p:sp>
    </p:spTree>
  </p:cSld>
  <p:clrMapOvr>
    <a:masterClrMapping/>
  </p:clrMapOvr>
  <p:transition advTm="1272"/>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0"/>
            <a:ext cx="6869112" cy="515938"/>
          </a:xfrm>
        </p:spPr>
        <p:txBody>
          <a:bodyPr/>
          <a:lstStyle/>
          <a:p>
            <a:pPr>
              <a:defRPr/>
            </a:pPr>
            <a:r>
              <a:rPr lang="en-US" sz="2400" dirty="0" smtClean="0">
                <a:solidFill>
                  <a:srgbClr val="0000FF"/>
                </a:solidFill>
                <a:latin typeface="+mn-lt"/>
              </a:rPr>
              <a:t>Airborne </a:t>
            </a:r>
            <a:r>
              <a:rPr lang="en-US" sz="2400" smtClean="0">
                <a:solidFill>
                  <a:srgbClr val="0000FF"/>
                </a:solidFill>
                <a:latin typeface="+mn-lt"/>
              </a:rPr>
              <a:t>Ozone DIAL &amp; HSRL - AITT</a:t>
            </a:r>
            <a:endParaRPr lang="en-US" sz="2400" dirty="0">
              <a:solidFill>
                <a:srgbClr val="0000FF"/>
              </a:solidFill>
              <a:latin typeface="+mn-lt"/>
            </a:endParaRPr>
          </a:p>
        </p:txBody>
      </p:sp>
      <p:sp>
        <p:nvSpPr>
          <p:cNvPr id="35843" name="Text Box 3"/>
          <p:cNvSpPr txBox="1">
            <a:spLocks noChangeArrowheads="1"/>
          </p:cNvSpPr>
          <p:nvPr/>
        </p:nvSpPr>
        <p:spPr bwMode="auto">
          <a:xfrm>
            <a:off x="76200" y="990600"/>
            <a:ext cx="3733800" cy="400050"/>
          </a:xfrm>
          <a:prstGeom prst="rect">
            <a:avLst/>
          </a:prstGeom>
          <a:noFill/>
          <a:ln w="9525">
            <a:noFill/>
            <a:miter lim="800000"/>
            <a:headEnd/>
            <a:tailEnd/>
          </a:ln>
        </p:spPr>
        <p:txBody>
          <a:bodyPr>
            <a:spAutoFit/>
          </a:bodyPr>
          <a:lstStyle/>
          <a:p>
            <a:pPr algn="ctr">
              <a:spcBef>
                <a:spcPct val="50000"/>
              </a:spcBef>
            </a:pPr>
            <a:r>
              <a:rPr lang="en-US" sz="2000" u="sng">
                <a:solidFill>
                  <a:srgbClr val="0000FF"/>
                </a:solidFill>
              </a:rPr>
              <a:t>Current DIAL on NASA DC-8</a:t>
            </a:r>
          </a:p>
        </p:txBody>
      </p:sp>
      <p:pic>
        <p:nvPicPr>
          <p:cNvPr id="35844" name="Picture 7" descr="DIALFRONT W-DYE.JPG                                            00332A58Macintosh HD                   BCFB4E1D:"/>
          <p:cNvPicPr>
            <a:picLocks noChangeAspect="1" noChangeArrowheads="1"/>
          </p:cNvPicPr>
          <p:nvPr/>
        </p:nvPicPr>
        <p:blipFill>
          <a:blip r:embed="rId2" cstate="print"/>
          <a:srcRect l="14287" r="2"/>
          <a:stretch>
            <a:fillRect/>
          </a:stretch>
        </p:blipFill>
        <p:spPr bwMode="auto">
          <a:xfrm>
            <a:off x="381000" y="1447800"/>
            <a:ext cx="3141663" cy="2743200"/>
          </a:xfrm>
          <a:prstGeom prst="rect">
            <a:avLst/>
          </a:prstGeom>
          <a:noFill/>
          <a:ln w="9525">
            <a:noFill/>
            <a:miter lim="800000"/>
            <a:headEnd/>
            <a:tailEnd/>
          </a:ln>
        </p:spPr>
      </p:pic>
      <p:pic>
        <p:nvPicPr>
          <p:cNvPr id="35845" name="Picture 2"/>
          <p:cNvPicPr>
            <a:picLocks noChangeAspect="1" noChangeArrowheads="1"/>
          </p:cNvPicPr>
          <p:nvPr/>
        </p:nvPicPr>
        <p:blipFill>
          <a:blip r:embed="rId3" cstate="print"/>
          <a:srcRect l="7584" r="16573" b="6667"/>
          <a:stretch>
            <a:fillRect/>
          </a:stretch>
        </p:blipFill>
        <p:spPr bwMode="auto">
          <a:xfrm>
            <a:off x="4191000" y="1828800"/>
            <a:ext cx="2286000" cy="2133600"/>
          </a:xfrm>
          <a:prstGeom prst="rect">
            <a:avLst/>
          </a:prstGeom>
          <a:noFill/>
          <a:ln w="9525">
            <a:noFill/>
            <a:miter lim="800000"/>
            <a:headEnd/>
            <a:tailEnd/>
          </a:ln>
        </p:spPr>
      </p:pic>
      <p:sp>
        <p:nvSpPr>
          <p:cNvPr id="35846" name="Text Box 3"/>
          <p:cNvSpPr txBox="1">
            <a:spLocks noChangeArrowheads="1"/>
          </p:cNvSpPr>
          <p:nvPr/>
        </p:nvSpPr>
        <p:spPr bwMode="auto">
          <a:xfrm>
            <a:off x="4419600" y="990600"/>
            <a:ext cx="4267200" cy="400050"/>
          </a:xfrm>
          <a:prstGeom prst="rect">
            <a:avLst/>
          </a:prstGeom>
          <a:noFill/>
          <a:ln w="9525">
            <a:noFill/>
            <a:miter lim="800000"/>
            <a:headEnd/>
            <a:tailEnd/>
          </a:ln>
        </p:spPr>
        <p:txBody>
          <a:bodyPr>
            <a:spAutoFit/>
          </a:bodyPr>
          <a:lstStyle/>
          <a:p>
            <a:pPr algn="ctr">
              <a:spcBef>
                <a:spcPct val="50000"/>
              </a:spcBef>
            </a:pPr>
            <a:r>
              <a:rPr lang="en-US" sz="2000" u="sng">
                <a:solidFill>
                  <a:srgbClr val="0000FF"/>
                </a:solidFill>
              </a:rPr>
              <a:t>AITT DIAL-HSRL on NASA DC-8</a:t>
            </a:r>
          </a:p>
        </p:txBody>
      </p:sp>
      <p:pic>
        <p:nvPicPr>
          <p:cNvPr id="35847" name="Picture 2"/>
          <p:cNvPicPr>
            <a:picLocks noChangeAspect="1" noChangeArrowheads="1"/>
          </p:cNvPicPr>
          <p:nvPr/>
        </p:nvPicPr>
        <p:blipFill>
          <a:blip r:embed="rId4" cstate="print"/>
          <a:srcRect l="25851" t="11717" r="18500" b="25330"/>
          <a:stretch>
            <a:fillRect/>
          </a:stretch>
        </p:blipFill>
        <p:spPr bwMode="auto">
          <a:xfrm>
            <a:off x="6553200" y="1828800"/>
            <a:ext cx="2514600" cy="2133600"/>
          </a:xfrm>
          <a:prstGeom prst="rect">
            <a:avLst/>
          </a:prstGeom>
          <a:noFill/>
          <a:ln w="9525">
            <a:noFill/>
            <a:miter lim="800000"/>
            <a:headEnd/>
            <a:tailEnd/>
          </a:ln>
        </p:spPr>
      </p:pic>
      <p:sp>
        <p:nvSpPr>
          <p:cNvPr id="35848" name="Text Box 3"/>
          <p:cNvSpPr txBox="1">
            <a:spLocks noChangeArrowheads="1"/>
          </p:cNvSpPr>
          <p:nvPr/>
        </p:nvSpPr>
        <p:spPr bwMode="auto">
          <a:xfrm>
            <a:off x="4191000" y="1428750"/>
            <a:ext cx="2362200" cy="400050"/>
          </a:xfrm>
          <a:prstGeom prst="rect">
            <a:avLst/>
          </a:prstGeom>
          <a:noFill/>
          <a:ln w="9525">
            <a:noFill/>
            <a:miter lim="800000"/>
            <a:headEnd/>
            <a:tailEnd/>
          </a:ln>
        </p:spPr>
        <p:txBody>
          <a:bodyPr>
            <a:spAutoFit/>
          </a:bodyPr>
          <a:lstStyle/>
          <a:p>
            <a:pPr algn="ctr">
              <a:spcBef>
                <a:spcPct val="50000"/>
              </a:spcBef>
            </a:pPr>
            <a:r>
              <a:rPr lang="en-US" sz="2000">
                <a:solidFill>
                  <a:srgbClr val="0000FF"/>
                </a:solidFill>
              </a:rPr>
              <a:t>HSRL Receiver</a:t>
            </a:r>
          </a:p>
        </p:txBody>
      </p:sp>
      <p:sp>
        <p:nvSpPr>
          <p:cNvPr id="35849" name="Text Box 3"/>
          <p:cNvSpPr txBox="1">
            <a:spLocks noChangeArrowheads="1"/>
          </p:cNvSpPr>
          <p:nvPr/>
        </p:nvSpPr>
        <p:spPr bwMode="auto">
          <a:xfrm>
            <a:off x="6553200" y="1428750"/>
            <a:ext cx="2362200" cy="400050"/>
          </a:xfrm>
          <a:prstGeom prst="rect">
            <a:avLst/>
          </a:prstGeom>
          <a:noFill/>
          <a:ln w="9525">
            <a:noFill/>
            <a:miter lim="800000"/>
            <a:headEnd/>
            <a:tailEnd/>
          </a:ln>
        </p:spPr>
        <p:txBody>
          <a:bodyPr>
            <a:spAutoFit/>
          </a:bodyPr>
          <a:lstStyle/>
          <a:p>
            <a:pPr algn="ctr">
              <a:spcBef>
                <a:spcPct val="50000"/>
              </a:spcBef>
            </a:pPr>
            <a:r>
              <a:rPr lang="en-US" sz="2000">
                <a:solidFill>
                  <a:srgbClr val="0000FF"/>
                </a:solidFill>
              </a:rPr>
              <a:t>Single Freq. Laser</a:t>
            </a:r>
          </a:p>
        </p:txBody>
      </p:sp>
      <p:cxnSp>
        <p:nvCxnSpPr>
          <p:cNvPr id="35850" name="Straight Arrow Connector 15"/>
          <p:cNvCxnSpPr>
            <a:cxnSpLocks noChangeShapeType="1"/>
          </p:cNvCxnSpPr>
          <p:nvPr/>
        </p:nvCxnSpPr>
        <p:spPr bwMode="auto">
          <a:xfrm rot="10800000">
            <a:off x="1219200" y="1905000"/>
            <a:ext cx="4114800" cy="1588"/>
          </a:xfrm>
          <a:prstGeom prst="straightConnector1">
            <a:avLst/>
          </a:prstGeom>
          <a:noFill/>
          <a:ln w="28575" algn="ctr">
            <a:solidFill>
              <a:srgbClr val="FFC000"/>
            </a:solidFill>
            <a:round/>
            <a:headEnd/>
            <a:tailEnd type="arrow" w="med" len="med"/>
          </a:ln>
        </p:spPr>
      </p:cxnSp>
      <p:cxnSp>
        <p:nvCxnSpPr>
          <p:cNvPr id="35851" name="Straight Arrow Connector 20"/>
          <p:cNvCxnSpPr>
            <a:cxnSpLocks noChangeShapeType="1"/>
          </p:cNvCxnSpPr>
          <p:nvPr/>
        </p:nvCxnSpPr>
        <p:spPr bwMode="auto">
          <a:xfrm rot="10800000" flipV="1">
            <a:off x="2133600" y="2438400"/>
            <a:ext cx="5105400" cy="609600"/>
          </a:xfrm>
          <a:prstGeom prst="straightConnector1">
            <a:avLst/>
          </a:prstGeom>
          <a:noFill/>
          <a:ln w="28575" algn="ctr">
            <a:solidFill>
              <a:srgbClr val="FFC000"/>
            </a:solidFill>
            <a:round/>
            <a:headEnd/>
            <a:tailEnd type="arrow" w="med" len="med"/>
          </a:ln>
        </p:spPr>
      </p:cxnSp>
      <p:sp>
        <p:nvSpPr>
          <p:cNvPr id="13" name="Content Placeholder 2"/>
          <p:cNvSpPr txBox="1">
            <a:spLocks/>
          </p:cNvSpPr>
          <p:nvPr/>
        </p:nvSpPr>
        <p:spPr>
          <a:xfrm>
            <a:off x="0" y="4278313"/>
            <a:ext cx="9144000" cy="2579687"/>
          </a:xfrm>
          <a:prstGeom prst="rect">
            <a:avLst/>
          </a:prstGeom>
        </p:spPr>
        <p:txBody>
          <a:bodyPr/>
          <a:lstStyle/>
          <a:p>
            <a:pPr marL="231775" indent="-231775">
              <a:spcBef>
                <a:spcPct val="20000"/>
              </a:spcBef>
              <a:buFont typeface="Wingdings" pitchFamily="2" charset="2"/>
              <a:buNone/>
              <a:defRPr/>
            </a:pPr>
            <a:r>
              <a:rPr lang="en-US" sz="1800" kern="0" dirty="0">
                <a:latin typeface="+mn-lt"/>
              </a:rPr>
              <a:t>Objective - reconfigure and upgrade the NASA </a:t>
            </a:r>
            <a:r>
              <a:rPr lang="en-US" sz="1800" kern="0" dirty="0" err="1">
                <a:latin typeface="+mn-lt"/>
              </a:rPr>
              <a:t>LaRC</a:t>
            </a:r>
            <a:r>
              <a:rPr lang="en-US" sz="1800" kern="0" dirty="0">
                <a:latin typeface="+mn-lt"/>
              </a:rPr>
              <a:t> airborne ozone DIAL with recent technology developments from the HSRL – IIP project</a:t>
            </a:r>
          </a:p>
          <a:p>
            <a:pPr marL="404813" lvl="1" indent="-171450">
              <a:spcBef>
                <a:spcPct val="20000"/>
              </a:spcBef>
              <a:buFont typeface="Tahoma" pitchFamily="34" charset="0"/>
              <a:buChar char="-"/>
              <a:defRPr/>
            </a:pPr>
            <a:r>
              <a:rPr lang="en-US" sz="1800" b="0" kern="0" dirty="0">
                <a:latin typeface="+mn-lt"/>
              </a:rPr>
              <a:t>Integrate the technologies onto the DIAL system to enable nadir and zenith HSRL measurements of aerosols and clouds.</a:t>
            </a:r>
          </a:p>
          <a:p>
            <a:pPr marL="404813" lvl="2" indent="-171450">
              <a:spcBef>
                <a:spcPct val="20000"/>
              </a:spcBef>
              <a:buFont typeface="Tahoma" pitchFamily="34" charset="0"/>
              <a:buChar char="-"/>
              <a:defRPr/>
            </a:pPr>
            <a:r>
              <a:rPr lang="en-US" sz="1800" b="0" kern="0" dirty="0">
                <a:latin typeface="+mn-lt"/>
              </a:rPr>
              <a:t>DIAL system will maintain its current capability for ozone measurements</a:t>
            </a:r>
          </a:p>
          <a:p>
            <a:pPr marL="404813" lvl="2" indent="-171450">
              <a:spcBef>
                <a:spcPct val="20000"/>
              </a:spcBef>
              <a:buFont typeface="Tahoma" pitchFamily="34" charset="0"/>
              <a:buChar char="-"/>
              <a:defRPr/>
            </a:pPr>
            <a:r>
              <a:rPr lang="en-US" sz="1800" b="0" kern="0" dirty="0">
                <a:latin typeface="+mn-lt"/>
              </a:rPr>
              <a:t>Nadir and zenith measurements of ozone (DIAL) and </a:t>
            </a:r>
            <a:r>
              <a:rPr lang="en-US" sz="1800" b="0" kern="0" dirty="0" err="1">
                <a:latin typeface="+mn-lt"/>
              </a:rPr>
              <a:t>aerosol+clouds</a:t>
            </a:r>
            <a:r>
              <a:rPr lang="en-US" sz="1800" b="0" kern="0" dirty="0">
                <a:latin typeface="+mn-lt"/>
              </a:rPr>
              <a:t> (HSRL)</a:t>
            </a:r>
          </a:p>
          <a:p>
            <a:pPr marL="404813" lvl="2" indent="-171450">
              <a:spcBef>
                <a:spcPct val="20000"/>
              </a:spcBef>
              <a:buFont typeface="Tahoma" pitchFamily="34" charset="0"/>
              <a:buChar char="-"/>
              <a:defRPr/>
            </a:pPr>
            <a:r>
              <a:rPr lang="en-US" sz="1800" b="0" kern="0" dirty="0">
                <a:latin typeface="+mn-lt"/>
              </a:rPr>
              <a:t>Operate from NASA DC-8 with same overall footprint and weight as current DIAL</a:t>
            </a:r>
          </a:p>
          <a:p>
            <a:pPr marL="404813" lvl="2" indent="-171450">
              <a:spcBef>
                <a:spcPct val="20000"/>
              </a:spcBef>
              <a:buFont typeface="Tahoma" pitchFamily="34" charset="0"/>
              <a:buChar char="-"/>
              <a:defRPr/>
            </a:pPr>
            <a:r>
              <a:rPr lang="en-US" sz="1800" b="0" kern="0" dirty="0">
                <a:latin typeface="+mn-lt"/>
              </a:rPr>
              <a:t>First deployments of upgraded system - DC3 and SEAC</a:t>
            </a:r>
            <a:r>
              <a:rPr lang="en-US" sz="1800" b="0" kern="0" baseline="30000" dirty="0">
                <a:latin typeface="+mn-lt"/>
              </a:rPr>
              <a:t>4</a:t>
            </a:r>
            <a:r>
              <a:rPr lang="en-US" sz="1800" b="0" kern="0" dirty="0">
                <a:latin typeface="+mn-lt"/>
              </a:rPr>
              <a:t>RS (</a:t>
            </a:r>
            <a:r>
              <a:rPr lang="en-US" sz="1800" b="0" kern="0">
                <a:latin typeface="+mn-lt"/>
              </a:rPr>
              <a:t>Summer-Fall </a:t>
            </a:r>
            <a:r>
              <a:rPr lang="en-US" sz="1800" b="0" kern="0" smtClean="0">
                <a:latin typeface="+mn-lt"/>
              </a:rPr>
              <a:t>2012)</a:t>
            </a:r>
            <a:endParaRPr lang="en-US" sz="1800" b="0" kern="0" dirty="0">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a:stretch>
            <a:fillRect/>
          </a:stretch>
        </p:blipFill>
        <p:spPr bwMode="auto">
          <a:xfrm>
            <a:off x="1135063" y="1773238"/>
            <a:ext cx="6769100" cy="4862512"/>
          </a:xfrm>
          <a:prstGeom prst="rect">
            <a:avLst/>
          </a:prstGeom>
          <a:noFill/>
          <a:ln w="9525">
            <a:noFill/>
            <a:miter lim="800000"/>
            <a:headEnd/>
            <a:tailEnd/>
          </a:ln>
        </p:spPr>
      </p:pic>
      <p:sp>
        <p:nvSpPr>
          <p:cNvPr id="21508" name="TextBox 4"/>
          <p:cNvSpPr txBox="1">
            <a:spLocks noChangeArrowheads="1"/>
          </p:cNvSpPr>
          <p:nvPr/>
        </p:nvSpPr>
        <p:spPr bwMode="auto">
          <a:xfrm>
            <a:off x="1208088" y="6550025"/>
            <a:ext cx="6408737" cy="307975"/>
          </a:xfrm>
          <a:prstGeom prst="rect">
            <a:avLst/>
          </a:prstGeom>
          <a:noFill/>
          <a:ln w="9525">
            <a:noFill/>
            <a:miter lim="800000"/>
            <a:headEnd/>
            <a:tailEnd/>
          </a:ln>
        </p:spPr>
        <p:txBody>
          <a:bodyPr wrap="none">
            <a:spAutoFit/>
          </a:bodyPr>
          <a:lstStyle/>
          <a:p>
            <a:pPr>
              <a:defRPr/>
            </a:pPr>
            <a:r>
              <a:rPr lang="en-US" sz="1400">
                <a:solidFill>
                  <a:srgbClr val="0000FF"/>
                </a:solidFill>
                <a:latin typeface="+mn-lt"/>
              </a:rPr>
              <a:t>*DIAL-HSRL 355 &amp; 532 nm HSRL is not part of current AITT program</a:t>
            </a:r>
          </a:p>
        </p:txBody>
      </p:sp>
      <p:sp>
        <p:nvSpPr>
          <p:cNvPr id="36868" name="Rectangle 5"/>
          <p:cNvSpPr>
            <a:spLocks noChangeArrowheads="1"/>
          </p:cNvSpPr>
          <p:nvPr/>
        </p:nvSpPr>
        <p:spPr bwMode="auto">
          <a:xfrm>
            <a:off x="2349500" y="903288"/>
            <a:ext cx="990600" cy="5691187"/>
          </a:xfrm>
          <a:prstGeom prst="rect">
            <a:avLst/>
          </a:prstGeom>
          <a:noFill/>
          <a:ln w="50800" algn="ctr">
            <a:solidFill>
              <a:srgbClr val="FF0000"/>
            </a:solidFill>
            <a:round/>
            <a:headEnd/>
            <a:tailEnd/>
          </a:ln>
        </p:spPr>
        <p:txBody>
          <a:bodyPr/>
          <a:lstStyle/>
          <a:p>
            <a:endParaRPr lang="en-US" sz="2000" b="0">
              <a:solidFill>
                <a:srgbClr val="FF0000"/>
              </a:solidFill>
            </a:endParaRPr>
          </a:p>
        </p:txBody>
      </p:sp>
      <p:sp>
        <p:nvSpPr>
          <p:cNvPr id="36869" name="Rectangle 6"/>
          <p:cNvSpPr>
            <a:spLocks noChangeArrowheads="1"/>
          </p:cNvSpPr>
          <p:nvPr/>
        </p:nvSpPr>
        <p:spPr bwMode="auto">
          <a:xfrm>
            <a:off x="3363913" y="893763"/>
            <a:ext cx="1447800" cy="5721350"/>
          </a:xfrm>
          <a:prstGeom prst="rect">
            <a:avLst/>
          </a:prstGeom>
          <a:noFill/>
          <a:ln w="50800" algn="ctr">
            <a:solidFill>
              <a:srgbClr val="00B050"/>
            </a:solidFill>
            <a:round/>
            <a:headEnd/>
            <a:tailEnd/>
          </a:ln>
        </p:spPr>
        <p:txBody>
          <a:bodyPr/>
          <a:lstStyle/>
          <a:p>
            <a:endParaRPr lang="en-US" sz="2000" b="0">
              <a:solidFill>
                <a:srgbClr val="FF0000"/>
              </a:solidFill>
            </a:endParaRPr>
          </a:p>
        </p:txBody>
      </p:sp>
      <p:sp>
        <p:nvSpPr>
          <p:cNvPr id="7" name="Title 1"/>
          <p:cNvSpPr txBox="1">
            <a:spLocks/>
          </p:cNvSpPr>
          <p:nvPr/>
        </p:nvSpPr>
        <p:spPr bwMode="auto">
          <a:xfrm>
            <a:off x="1009650" y="180975"/>
            <a:ext cx="6869113" cy="515938"/>
          </a:xfrm>
          <a:prstGeom prst="rect">
            <a:avLst/>
          </a:prstGeom>
          <a:noFill/>
          <a:ln w="9525">
            <a:noFill/>
            <a:miter lim="800000"/>
            <a:headEnd/>
            <a:tailEnd/>
          </a:ln>
        </p:spPr>
        <p:txBody>
          <a:bodyPr anchor="ctr"/>
          <a:lstStyle/>
          <a:p>
            <a:pPr>
              <a:defRPr/>
            </a:pPr>
            <a:r>
              <a:rPr lang="en-US" kern="0">
                <a:solidFill>
                  <a:srgbClr val="0000FF"/>
                </a:solidFill>
                <a:latin typeface="+mn-lt"/>
                <a:ea typeface="+mj-ea"/>
                <a:cs typeface="+mj-cs"/>
              </a:rPr>
              <a:t>Airborne Ozone DIAL &amp; HSRL </a:t>
            </a:r>
          </a:p>
          <a:p>
            <a:pPr>
              <a:defRPr/>
            </a:pPr>
            <a:r>
              <a:rPr lang="en-US" kern="0">
                <a:solidFill>
                  <a:srgbClr val="0000FF"/>
                </a:solidFill>
                <a:latin typeface="+mn-lt"/>
                <a:ea typeface="+mj-ea"/>
                <a:cs typeface="+mj-cs"/>
              </a:rPr>
              <a:t>Increased Measurement Capability</a:t>
            </a:r>
            <a:endParaRPr lang="en-US" kern="0" dirty="0">
              <a:solidFill>
                <a:srgbClr val="0000FF"/>
              </a:solidFill>
              <a:latin typeface="+mn-lt"/>
              <a:ea typeface="+mj-ea"/>
              <a:cs typeface="+mj-cs"/>
            </a:endParaRPr>
          </a:p>
        </p:txBody>
      </p:sp>
      <p:sp>
        <p:nvSpPr>
          <p:cNvPr id="9" name="TextBox 8"/>
          <p:cNvSpPr txBox="1"/>
          <p:nvPr/>
        </p:nvSpPr>
        <p:spPr>
          <a:xfrm>
            <a:off x="2371725" y="1000125"/>
            <a:ext cx="874713" cy="306388"/>
          </a:xfrm>
          <a:prstGeom prst="rect">
            <a:avLst/>
          </a:prstGeom>
          <a:noFill/>
        </p:spPr>
        <p:txBody>
          <a:bodyPr wrap="none">
            <a:spAutoFit/>
          </a:bodyPr>
          <a:lstStyle/>
          <a:p>
            <a:pPr>
              <a:defRPr/>
            </a:pPr>
            <a:r>
              <a:rPr lang="en-US" sz="1400">
                <a:solidFill>
                  <a:srgbClr val="FF0000"/>
                </a:solidFill>
                <a:latin typeface="+mn-lt"/>
              </a:rPr>
              <a:t>Current</a:t>
            </a:r>
          </a:p>
        </p:txBody>
      </p:sp>
      <p:sp>
        <p:nvSpPr>
          <p:cNvPr id="10" name="TextBox 9"/>
          <p:cNvSpPr txBox="1"/>
          <p:nvPr/>
        </p:nvSpPr>
        <p:spPr>
          <a:xfrm>
            <a:off x="3359150" y="885825"/>
            <a:ext cx="1457325" cy="954088"/>
          </a:xfrm>
          <a:prstGeom prst="rect">
            <a:avLst/>
          </a:prstGeom>
          <a:noFill/>
        </p:spPr>
        <p:txBody>
          <a:bodyPr>
            <a:spAutoFit/>
          </a:bodyPr>
          <a:lstStyle/>
          <a:p>
            <a:pPr>
              <a:defRPr/>
            </a:pPr>
            <a:r>
              <a:rPr lang="en-US" sz="1400">
                <a:solidFill>
                  <a:srgbClr val="00B050"/>
                </a:solidFill>
                <a:latin typeface="+mn-lt"/>
              </a:rPr>
              <a:t>Mods in progress for 2011 DC-8 deployments</a:t>
            </a:r>
          </a:p>
        </p:txBody>
      </p:sp>
      <p:sp>
        <p:nvSpPr>
          <p:cNvPr id="11" name="TextBox 10"/>
          <p:cNvSpPr txBox="1"/>
          <p:nvPr/>
        </p:nvSpPr>
        <p:spPr>
          <a:xfrm>
            <a:off x="5465763" y="1000125"/>
            <a:ext cx="1987550" cy="584200"/>
          </a:xfrm>
          <a:prstGeom prst="rect">
            <a:avLst/>
          </a:prstGeom>
          <a:noFill/>
        </p:spPr>
        <p:txBody>
          <a:bodyPr>
            <a:spAutoFit/>
          </a:bodyPr>
          <a:lstStyle/>
          <a:p>
            <a:pPr>
              <a:defRPr/>
            </a:pPr>
            <a:r>
              <a:rPr lang="en-US" sz="1600">
                <a:solidFill>
                  <a:srgbClr val="0000FF"/>
                </a:solidFill>
                <a:latin typeface="+mn-lt"/>
              </a:rPr>
              <a:t>Potential</a:t>
            </a:r>
          </a:p>
          <a:p>
            <a:pPr>
              <a:defRPr/>
            </a:pPr>
            <a:r>
              <a:rPr lang="en-US" sz="1600">
                <a:solidFill>
                  <a:srgbClr val="0000FF"/>
                </a:solidFill>
                <a:latin typeface="+mn-lt"/>
              </a:rPr>
              <a:t>Future Capability</a:t>
            </a:r>
          </a:p>
        </p:txBody>
      </p:sp>
      <p:sp>
        <p:nvSpPr>
          <p:cNvPr id="36874" name="Rectangle 6"/>
          <p:cNvSpPr>
            <a:spLocks noChangeArrowheads="1"/>
          </p:cNvSpPr>
          <p:nvPr/>
        </p:nvSpPr>
        <p:spPr bwMode="auto">
          <a:xfrm>
            <a:off x="4824413" y="917575"/>
            <a:ext cx="3043237" cy="5684838"/>
          </a:xfrm>
          <a:prstGeom prst="rect">
            <a:avLst/>
          </a:prstGeom>
          <a:noFill/>
          <a:ln w="50800" algn="ctr">
            <a:solidFill>
              <a:srgbClr val="0000FF"/>
            </a:solidFill>
            <a:round/>
            <a:headEnd/>
            <a:tailEnd/>
          </a:ln>
        </p:spPr>
        <p:txBody>
          <a:bodyPr/>
          <a:lstStyle/>
          <a:p>
            <a:endParaRPr lang="en-US" sz="2000" b="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p:txBody>
          <a:bodyPr/>
          <a:lstStyle/>
          <a:p>
            <a:pPr algn="ctr"/>
            <a:r>
              <a:rPr lang="en-US" smtClean="0"/>
              <a:t>Future Plans</a:t>
            </a:r>
          </a:p>
        </p:txBody>
      </p:sp>
    </p:spTree>
  </p:cSld>
  <p:clrMapOvr>
    <a:masterClrMapping/>
  </p:clrMapOvr>
  <p:transition advTm="306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9213" y="0"/>
            <a:ext cx="6926262" cy="838200"/>
          </a:xfrm>
        </p:spPr>
        <p:txBody>
          <a:bodyPr/>
          <a:lstStyle/>
          <a:p>
            <a:r>
              <a:rPr lang="en-US" sz="2400" smtClean="0"/>
              <a:t>Modification of HSRL-I and RSP for ACE and Geo-CAPE Applications from the NASA P-3B</a:t>
            </a:r>
          </a:p>
        </p:txBody>
      </p:sp>
      <p:sp>
        <p:nvSpPr>
          <p:cNvPr id="3" name="Content Placeholder 2"/>
          <p:cNvSpPr>
            <a:spLocks noGrp="1"/>
          </p:cNvSpPr>
          <p:nvPr>
            <p:ph sz="half" idx="1"/>
          </p:nvPr>
        </p:nvSpPr>
        <p:spPr>
          <a:xfrm>
            <a:off x="0" y="917575"/>
            <a:ext cx="6613525" cy="5149850"/>
          </a:xfrm>
        </p:spPr>
        <p:txBody>
          <a:bodyPr/>
          <a:lstStyle/>
          <a:p>
            <a:pPr marL="117475" indent="-117475">
              <a:tabLst>
                <a:tab pos="117475" algn="l"/>
              </a:tabLst>
              <a:defRPr/>
            </a:pPr>
            <a:r>
              <a:rPr lang="en-US" sz="1600" b="1" smtClean="0"/>
              <a:t>Objective</a:t>
            </a:r>
          </a:p>
          <a:p>
            <a:pPr marL="244475" lvl="1" indent="-138113" eaLnBrk="1" hangingPunct="1">
              <a:spcBef>
                <a:spcPts val="0"/>
              </a:spcBef>
              <a:buFont typeface="Tahoma" pitchFamily="34" charset="0"/>
              <a:buChar char="-"/>
              <a:tabLst>
                <a:tab pos="117475" algn="l"/>
              </a:tabLst>
              <a:defRPr/>
            </a:pPr>
            <a:r>
              <a:rPr lang="en-US" sz="1600" smtClean="0">
                <a:solidFill>
                  <a:srgbClr val="000000"/>
                </a:solidFill>
                <a:ea typeface="ＭＳ Ｐゴシック" charset="-128"/>
              </a:rPr>
              <a:t>Increase capability the airborne High Spectral Resolution Lidar (HSRL) for applications to </a:t>
            </a:r>
          </a:p>
          <a:p>
            <a:pPr marL="468313" lvl="2" indent="-192088" eaLnBrk="1" hangingPunct="1">
              <a:spcBef>
                <a:spcPts val="0"/>
              </a:spcBef>
              <a:buFont typeface="Arial" pitchFamily="34" charset="0"/>
              <a:buChar char="•"/>
              <a:tabLst>
                <a:tab pos="117475" algn="l"/>
              </a:tabLst>
              <a:defRPr/>
            </a:pPr>
            <a:r>
              <a:rPr lang="en-US" sz="1600" smtClean="0">
                <a:solidFill>
                  <a:srgbClr val="000000"/>
                </a:solidFill>
                <a:ea typeface="ＭＳ Ｐゴシック" charset="-128"/>
              </a:rPr>
              <a:t>Air-sea gas (CO</a:t>
            </a:r>
            <a:r>
              <a:rPr lang="en-US" sz="1600" baseline="-25000" smtClean="0">
                <a:solidFill>
                  <a:srgbClr val="000000"/>
                </a:solidFill>
                <a:ea typeface="ＭＳ Ｐゴシック" charset="-128"/>
              </a:rPr>
              <a:t>2</a:t>
            </a:r>
            <a:r>
              <a:rPr lang="en-US" sz="1600" smtClean="0">
                <a:solidFill>
                  <a:srgbClr val="000000"/>
                </a:solidFill>
                <a:ea typeface="ＭＳ Ｐゴシック" charset="-128"/>
              </a:rPr>
              <a:t>) exchange</a:t>
            </a:r>
          </a:p>
          <a:p>
            <a:pPr marL="468313" lvl="2" indent="-192088" eaLnBrk="1" hangingPunct="1">
              <a:spcBef>
                <a:spcPts val="0"/>
              </a:spcBef>
              <a:buFont typeface="Arial" pitchFamily="34" charset="0"/>
              <a:buChar char="•"/>
              <a:tabLst>
                <a:tab pos="117475" algn="l"/>
              </a:tabLst>
              <a:defRPr/>
            </a:pPr>
            <a:r>
              <a:rPr lang="en-US" sz="1600" smtClean="0">
                <a:solidFill>
                  <a:srgbClr val="000000"/>
                </a:solidFill>
                <a:ea typeface="ＭＳ Ｐゴシック" charset="-128"/>
              </a:rPr>
              <a:t>Ocean color</a:t>
            </a:r>
          </a:p>
          <a:p>
            <a:pPr marL="468313" lvl="2" indent="-192088" eaLnBrk="1" hangingPunct="1">
              <a:spcBef>
                <a:spcPts val="0"/>
              </a:spcBef>
              <a:buFont typeface="Arial" pitchFamily="34" charset="0"/>
              <a:buChar char="•"/>
              <a:tabLst>
                <a:tab pos="117475" algn="l"/>
              </a:tabLst>
              <a:defRPr/>
            </a:pPr>
            <a:r>
              <a:rPr lang="en-US" sz="1600" smtClean="0">
                <a:solidFill>
                  <a:srgbClr val="000000"/>
                </a:solidFill>
                <a:ea typeface="ＭＳ Ｐゴシック" charset="-128"/>
              </a:rPr>
              <a:t>Ocean-Aerosol Interaction </a:t>
            </a:r>
          </a:p>
          <a:p>
            <a:pPr marL="468313" lvl="2" indent="-192088" eaLnBrk="1" hangingPunct="1">
              <a:spcBef>
                <a:spcPts val="0"/>
              </a:spcBef>
              <a:buFont typeface="Arial" pitchFamily="34" charset="0"/>
              <a:buChar char="•"/>
              <a:tabLst>
                <a:tab pos="117475" algn="l"/>
              </a:tabLst>
              <a:defRPr/>
            </a:pPr>
            <a:r>
              <a:rPr lang="en-US" sz="1600" smtClean="0">
                <a:solidFill>
                  <a:srgbClr val="000000"/>
                </a:solidFill>
                <a:ea typeface="ＭＳ Ｐゴシック" charset="-128"/>
              </a:rPr>
              <a:t>Cloud extinction and cloud droplet number density</a:t>
            </a:r>
          </a:p>
          <a:p>
            <a:pPr marL="244475" lvl="1" indent="-138113" eaLnBrk="1" hangingPunct="1">
              <a:spcBef>
                <a:spcPts val="0"/>
              </a:spcBef>
              <a:buFont typeface="Tahoma" pitchFamily="34" charset="0"/>
              <a:buChar char="-"/>
              <a:tabLst>
                <a:tab pos="117475" algn="l"/>
              </a:tabLst>
              <a:defRPr/>
            </a:pPr>
            <a:r>
              <a:rPr lang="en-US" sz="1600" smtClean="0">
                <a:solidFill>
                  <a:srgbClr val="000000"/>
                </a:solidFill>
                <a:ea typeface="ＭＳ Ｐゴシック" charset="-128"/>
              </a:rPr>
              <a:t>Improve the functionality and reliability of the Research Scanning Polarimeter (RSP)</a:t>
            </a:r>
          </a:p>
          <a:p>
            <a:pPr marL="244475" lvl="1" indent="-138113" eaLnBrk="1" hangingPunct="1">
              <a:spcBef>
                <a:spcPts val="0"/>
              </a:spcBef>
              <a:buFont typeface="Tahoma" pitchFamily="34" charset="0"/>
              <a:buChar char="-"/>
              <a:tabLst>
                <a:tab pos="117475" algn="l"/>
              </a:tabLst>
              <a:defRPr/>
            </a:pPr>
            <a:r>
              <a:rPr lang="en-US" sz="1600" smtClean="0">
                <a:solidFill>
                  <a:srgbClr val="000000"/>
                </a:solidFill>
                <a:ea typeface="ＭＳ Ｐゴシック" charset="-128"/>
              </a:rPr>
              <a:t>Adapt both instruments to fly on the Wallops P-3B to enable long-range over-ocean flights to assess ACE and Geo-CAPE remote sensing strategies</a:t>
            </a:r>
            <a:endParaRPr lang="en-US" sz="1600" smtClean="0">
              <a:solidFill>
                <a:srgbClr val="000000"/>
              </a:solidFill>
              <a:ea typeface="ＭＳ Ｐゴシック" charset="-128"/>
              <a:sym typeface="Wingdings" charset="2"/>
            </a:endParaRPr>
          </a:p>
          <a:p>
            <a:pPr marL="117475" indent="-117475">
              <a:defRPr/>
            </a:pPr>
            <a:r>
              <a:rPr lang="en-US" sz="1600" smtClean="0"/>
              <a:t>Approach</a:t>
            </a:r>
          </a:p>
          <a:p>
            <a:pPr marL="265113" lvl="1" indent="-147638" eaLnBrk="1" hangingPunct="1">
              <a:lnSpc>
                <a:spcPct val="90000"/>
              </a:lnSpc>
              <a:spcBef>
                <a:spcPct val="25000"/>
              </a:spcBef>
              <a:buFont typeface="Comic Sans MS" pitchFamily="66" charset="0"/>
              <a:buChar char="-"/>
              <a:defRPr/>
            </a:pPr>
            <a:r>
              <a:rPr lang="en-US" sz="1600" smtClean="0">
                <a:solidFill>
                  <a:srgbClr val="000000"/>
                </a:solidFill>
                <a:ea typeface="ＭＳ Ｐゴシック" charset="-128"/>
              </a:rPr>
              <a:t>Increase the vertical resolution of the HSRL by upgrading the detector modules and data acquisition system from 5 MHz sampling to 100 MHz sampling for ocean surface/subsurface and in-cloud measurements.</a:t>
            </a:r>
          </a:p>
          <a:p>
            <a:pPr marL="265113" lvl="1" indent="-147638" eaLnBrk="1" hangingPunct="1">
              <a:lnSpc>
                <a:spcPct val="90000"/>
              </a:lnSpc>
              <a:spcBef>
                <a:spcPct val="25000"/>
              </a:spcBef>
              <a:buFont typeface="Comic Sans MS" pitchFamily="66" charset="0"/>
              <a:buChar char="-"/>
              <a:defRPr/>
            </a:pPr>
            <a:r>
              <a:rPr lang="en-US" sz="1600" smtClean="0">
                <a:solidFill>
                  <a:srgbClr val="000000"/>
                </a:solidFill>
                <a:ea typeface="ＭＳ Ｐゴシック" charset="-128"/>
              </a:rPr>
              <a:t>Upgrade/harden the RSP instrument</a:t>
            </a:r>
          </a:p>
          <a:p>
            <a:pPr marL="457200" lvl="2" indent="-149225" eaLnBrk="1" hangingPunct="1">
              <a:lnSpc>
                <a:spcPct val="90000"/>
              </a:lnSpc>
              <a:spcBef>
                <a:spcPts val="0"/>
              </a:spcBef>
              <a:buFont typeface="Arial" pitchFamily="34" charset="0"/>
              <a:buChar char="•"/>
              <a:defRPr/>
            </a:pPr>
            <a:r>
              <a:rPr lang="en-US" sz="1600" smtClean="0">
                <a:solidFill>
                  <a:srgbClr val="000000"/>
                </a:solidFill>
                <a:ea typeface="ＭＳ Ｐゴシック" charset="-128"/>
              </a:rPr>
              <a:t>New data acquisition system</a:t>
            </a:r>
          </a:p>
          <a:p>
            <a:pPr marL="457200" lvl="2" indent="-149225" eaLnBrk="1" hangingPunct="1">
              <a:lnSpc>
                <a:spcPct val="90000"/>
              </a:lnSpc>
              <a:spcBef>
                <a:spcPts val="0"/>
              </a:spcBef>
              <a:buFont typeface="Arial" pitchFamily="34" charset="0"/>
              <a:buChar char="•"/>
              <a:defRPr/>
            </a:pPr>
            <a:r>
              <a:rPr lang="en-US" sz="1600" smtClean="0">
                <a:solidFill>
                  <a:srgbClr val="000000"/>
                </a:solidFill>
                <a:ea typeface="ＭＳ Ｐゴシック" charset="-128"/>
              </a:rPr>
              <a:t>New ruggedized heater controller</a:t>
            </a:r>
          </a:p>
          <a:p>
            <a:pPr marL="265113" lvl="1" indent="-147638" eaLnBrk="1" hangingPunct="1">
              <a:lnSpc>
                <a:spcPct val="90000"/>
              </a:lnSpc>
              <a:spcBef>
                <a:spcPct val="25000"/>
              </a:spcBef>
              <a:buFont typeface="Comic Sans MS" pitchFamily="66" charset="0"/>
              <a:buChar char="-"/>
              <a:defRPr/>
            </a:pPr>
            <a:r>
              <a:rPr lang="en-US" sz="1600" smtClean="0">
                <a:solidFill>
                  <a:srgbClr val="000000"/>
                </a:solidFill>
                <a:ea typeface="ＭＳ Ｐゴシック" charset="-128"/>
              </a:rPr>
              <a:t>Develop and certify mounting hardware, cabling, and equipment racks for flying HSRL and RSP on the P3-B</a:t>
            </a:r>
            <a:endParaRPr lang="en-US" sz="1600" smtClean="0"/>
          </a:p>
          <a:p>
            <a:pPr marL="117475" indent="-117475">
              <a:defRPr/>
            </a:pPr>
            <a:r>
              <a:rPr lang="en-US" sz="1600" smtClean="0"/>
              <a:t> P3 Checkout flights anticipated around Sept. 2012</a:t>
            </a:r>
          </a:p>
          <a:p>
            <a:pPr marL="265113" lvl="1" indent="-147638" eaLnBrk="1" hangingPunct="1">
              <a:lnSpc>
                <a:spcPct val="90000"/>
              </a:lnSpc>
              <a:spcBef>
                <a:spcPct val="25000"/>
              </a:spcBef>
              <a:buFont typeface="Comic Sans MS" pitchFamily="66" charset="0"/>
              <a:buChar char="-"/>
              <a:defRPr/>
            </a:pPr>
            <a:endParaRPr lang="en-US" sz="1600" smtClean="0">
              <a:solidFill>
                <a:srgbClr val="000000"/>
              </a:solidFill>
              <a:ea typeface="ＭＳ Ｐゴシック" charset="-128"/>
            </a:endParaRPr>
          </a:p>
          <a:p>
            <a:pPr lvl="1">
              <a:defRPr/>
            </a:pPr>
            <a:endParaRPr lang="en-US" sz="1200" smtClean="0"/>
          </a:p>
          <a:p>
            <a:pPr lvl="1">
              <a:defRPr/>
            </a:pPr>
            <a:endParaRPr lang="en-US" sz="1200"/>
          </a:p>
        </p:txBody>
      </p:sp>
      <p:pic>
        <p:nvPicPr>
          <p:cNvPr id="38916" name="Picture 16" descr="C:\Users\ccleckne.NDC\Desktop\IMG_3721.JPG"/>
          <p:cNvPicPr>
            <a:picLocks noChangeAspect="1" noChangeArrowheads="1"/>
          </p:cNvPicPr>
          <p:nvPr/>
        </p:nvPicPr>
        <p:blipFill>
          <a:blip r:embed="rId2" cstate="print"/>
          <a:srcRect/>
          <a:stretch>
            <a:fillRect/>
          </a:stretch>
        </p:blipFill>
        <p:spPr bwMode="auto">
          <a:xfrm>
            <a:off x="6715125" y="3800475"/>
            <a:ext cx="2220913" cy="1665288"/>
          </a:xfrm>
          <a:prstGeom prst="rect">
            <a:avLst/>
          </a:prstGeom>
          <a:noFill/>
          <a:ln w="9525">
            <a:noFill/>
            <a:miter lim="800000"/>
            <a:headEnd/>
            <a:tailEnd/>
          </a:ln>
        </p:spPr>
      </p:pic>
      <p:sp>
        <p:nvSpPr>
          <p:cNvPr id="38917" name="TextBox 16"/>
          <p:cNvSpPr txBox="1">
            <a:spLocks noChangeArrowheads="1"/>
          </p:cNvSpPr>
          <p:nvPr/>
        </p:nvSpPr>
        <p:spPr bwMode="auto">
          <a:xfrm>
            <a:off x="6843713" y="3741738"/>
            <a:ext cx="1828800" cy="307975"/>
          </a:xfrm>
          <a:prstGeom prst="rect">
            <a:avLst/>
          </a:prstGeom>
          <a:noFill/>
          <a:ln w="9525">
            <a:noFill/>
            <a:miter lim="800000"/>
            <a:headEnd/>
            <a:tailEnd/>
          </a:ln>
        </p:spPr>
        <p:txBody>
          <a:bodyPr>
            <a:spAutoFit/>
          </a:bodyPr>
          <a:lstStyle/>
          <a:p>
            <a:pPr eaLnBrk="1" hangingPunct="1"/>
            <a:r>
              <a:rPr lang="en-US" sz="1400">
                <a:solidFill>
                  <a:srgbClr val="FFFFFF"/>
                </a:solidFill>
                <a:latin typeface="Comic Sans MS" pitchFamily="66" charset="0"/>
                <a:ea typeface="ＭＳ Ｐゴシック" pitchFamily="34" charset="-128"/>
              </a:rPr>
              <a:t>RSP in LaRC B200</a:t>
            </a:r>
          </a:p>
        </p:txBody>
      </p:sp>
      <p:pic>
        <p:nvPicPr>
          <p:cNvPr id="38918" name="Picture 6"/>
          <p:cNvPicPr>
            <a:picLocks noChangeAspect="1" noChangeArrowheads="1"/>
          </p:cNvPicPr>
          <p:nvPr/>
        </p:nvPicPr>
        <p:blipFill>
          <a:blip r:embed="rId3" cstate="print"/>
          <a:srcRect/>
          <a:stretch>
            <a:fillRect/>
          </a:stretch>
        </p:blipFill>
        <p:spPr bwMode="auto">
          <a:xfrm>
            <a:off x="6927850" y="1049338"/>
            <a:ext cx="1958975" cy="2611437"/>
          </a:xfrm>
          <a:prstGeom prst="rect">
            <a:avLst/>
          </a:prstGeom>
          <a:noFill/>
          <a:ln w="9525">
            <a:noFill/>
            <a:miter lim="800000"/>
            <a:headEnd/>
            <a:tailEnd/>
          </a:ln>
        </p:spPr>
      </p:pic>
      <p:pic>
        <p:nvPicPr>
          <p:cNvPr id="38919" name="Picture 16" descr="P-3B Banner"/>
          <p:cNvPicPr>
            <a:picLocks noChangeAspect="1" noChangeArrowheads="1"/>
          </p:cNvPicPr>
          <p:nvPr/>
        </p:nvPicPr>
        <p:blipFill>
          <a:blip r:embed="rId4" cstate="print"/>
          <a:srcRect/>
          <a:stretch>
            <a:fillRect/>
          </a:stretch>
        </p:blipFill>
        <p:spPr bwMode="auto">
          <a:xfrm>
            <a:off x="6764338" y="5961063"/>
            <a:ext cx="2252662" cy="508000"/>
          </a:xfrm>
          <a:prstGeom prst="rect">
            <a:avLst/>
          </a:prstGeom>
          <a:noFill/>
          <a:ln w="9525">
            <a:noFill/>
            <a:miter lim="800000"/>
            <a:headEnd/>
            <a:tailEnd/>
          </a:ln>
        </p:spPr>
      </p:pic>
      <p:sp>
        <p:nvSpPr>
          <p:cNvPr id="38920" name="Text Box 11"/>
          <p:cNvSpPr txBox="1">
            <a:spLocks noChangeArrowheads="1"/>
          </p:cNvSpPr>
          <p:nvPr/>
        </p:nvSpPr>
        <p:spPr bwMode="auto">
          <a:xfrm>
            <a:off x="6951663" y="1065213"/>
            <a:ext cx="1936750" cy="307975"/>
          </a:xfrm>
          <a:prstGeom prst="rect">
            <a:avLst/>
          </a:prstGeom>
          <a:noFill/>
          <a:ln w="9525">
            <a:noFill/>
            <a:miter lim="800000"/>
            <a:headEnd/>
            <a:tailEnd/>
          </a:ln>
        </p:spPr>
        <p:txBody>
          <a:bodyPr>
            <a:spAutoFit/>
          </a:bodyPr>
          <a:lstStyle/>
          <a:p>
            <a:pPr algn="ctr" eaLnBrk="1" hangingPunct="1">
              <a:spcBef>
                <a:spcPct val="50000"/>
              </a:spcBef>
            </a:pPr>
            <a:r>
              <a:rPr lang="en-US" sz="1400">
                <a:solidFill>
                  <a:srgbClr val="FFFFFF"/>
                </a:solidFill>
                <a:latin typeface="Comic Sans MS" pitchFamily="66" charset="0"/>
                <a:ea typeface="ＭＳ Ｐゴシック" pitchFamily="34" charset="-128"/>
              </a:rPr>
              <a:t>HSRL in LaRC B200</a:t>
            </a:r>
          </a:p>
        </p:txBody>
      </p:sp>
      <p:sp>
        <p:nvSpPr>
          <p:cNvPr id="38921" name="TextBox 9"/>
          <p:cNvSpPr txBox="1">
            <a:spLocks noChangeArrowheads="1"/>
          </p:cNvSpPr>
          <p:nvPr/>
        </p:nvSpPr>
        <p:spPr bwMode="auto">
          <a:xfrm>
            <a:off x="6961188" y="5692775"/>
            <a:ext cx="1828800" cy="307975"/>
          </a:xfrm>
          <a:prstGeom prst="rect">
            <a:avLst/>
          </a:prstGeom>
          <a:noFill/>
          <a:ln w="9525">
            <a:noFill/>
            <a:miter lim="800000"/>
            <a:headEnd/>
            <a:tailEnd/>
          </a:ln>
        </p:spPr>
        <p:txBody>
          <a:bodyPr>
            <a:spAutoFit/>
          </a:bodyPr>
          <a:lstStyle/>
          <a:p>
            <a:pPr eaLnBrk="1" hangingPunct="1"/>
            <a:r>
              <a:rPr lang="en-US" sz="1400">
                <a:solidFill>
                  <a:srgbClr val="000000"/>
                </a:solidFill>
                <a:latin typeface="Comic Sans MS" pitchFamily="66" charset="0"/>
                <a:ea typeface="ＭＳ Ｐゴシック" pitchFamily="34" charset="-128"/>
              </a:rPr>
              <a:t>Wallops P3-B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2400" smtClean="0"/>
              <a:t>Under development: Multiwavelength HSRL</a:t>
            </a:r>
          </a:p>
        </p:txBody>
      </p:sp>
      <p:sp>
        <p:nvSpPr>
          <p:cNvPr id="39939" name="Rectangle 3"/>
          <p:cNvSpPr>
            <a:spLocks noGrp="1" noChangeArrowheads="1"/>
          </p:cNvSpPr>
          <p:nvPr>
            <p:ph type="body" sz="half" idx="1"/>
          </p:nvPr>
        </p:nvSpPr>
        <p:spPr>
          <a:xfrm>
            <a:off x="107950" y="895350"/>
            <a:ext cx="9036050" cy="4097338"/>
          </a:xfrm>
        </p:spPr>
        <p:txBody>
          <a:bodyPr/>
          <a:lstStyle/>
          <a:p>
            <a:pPr marL="233363" indent="-233363"/>
            <a:r>
              <a:rPr lang="en-US" sz="1600" smtClean="0"/>
              <a:t>Multiwavelength HSRL: </a:t>
            </a:r>
            <a:r>
              <a:rPr lang="en-US" sz="1600" b="1" i="1" smtClean="0">
                <a:solidFill>
                  <a:srgbClr val="FF0000"/>
                </a:solidFill>
              </a:rPr>
              <a:t>3</a:t>
            </a:r>
            <a:r>
              <a:rPr lang="el-GR" sz="1600" b="1" i="1" smtClean="0">
                <a:solidFill>
                  <a:srgbClr val="FF0000"/>
                </a:solidFill>
              </a:rPr>
              <a:t>β</a:t>
            </a:r>
            <a:r>
              <a:rPr lang="en-US" sz="1600" b="1" i="1" smtClean="0">
                <a:solidFill>
                  <a:srgbClr val="FF0000"/>
                </a:solidFill>
              </a:rPr>
              <a:t>+2</a:t>
            </a:r>
            <a:r>
              <a:rPr lang="el-GR" sz="1600" b="1" i="1" smtClean="0">
                <a:solidFill>
                  <a:srgbClr val="FF0000"/>
                </a:solidFill>
                <a:cs typeface="Arial" charset="0"/>
              </a:rPr>
              <a:t>α</a:t>
            </a:r>
            <a:r>
              <a:rPr lang="en-US" sz="1600" b="1" i="1" smtClean="0">
                <a:solidFill>
                  <a:srgbClr val="FF0000"/>
                </a:solidFill>
                <a:cs typeface="Arial" charset="0"/>
              </a:rPr>
              <a:t>+3</a:t>
            </a:r>
            <a:r>
              <a:rPr lang="el-GR" sz="1600" b="1" i="1" smtClean="0">
                <a:solidFill>
                  <a:srgbClr val="FF0000"/>
                </a:solidFill>
                <a:cs typeface="Tahoma" pitchFamily="34" charset="0"/>
              </a:rPr>
              <a:t>δ</a:t>
            </a:r>
            <a:r>
              <a:rPr lang="en-US" sz="1600" smtClean="0">
                <a:cs typeface="Arial" charset="0"/>
              </a:rPr>
              <a:t> </a:t>
            </a:r>
            <a:endParaRPr lang="en-US" sz="1600" smtClean="0"/>
          </a:p>
          <a:p>
            <a:pPr lvl="1"/>
            <a:r>
              <a:rPr lang="en-US" sz="1600" smtClean="0"/>
              <a:t>Backscatter at 3 wavelengths </a:t>
            </a:r>
            <a:r>
              <a:rPr lang="en-US" sz="1600" b="1" smtClean="0">
                <a:solidFill>
                  <a:srgbClr val="FF0000"/>
                </a:solidFill>
              </a:rPr>
              <a:t>(</a:t>
            </a:r>
            <a:r>
              <a:rPr lang="en-US" sz="1600" b="1" i="1" smtClean="0">
                <a:solidFill>
                  <a:srgbClr val="FF0000"/>
                </a:solidFill>
              </a:rPr>
              <a:t>3</a:t>
            </a:r>
            <a:r>
              <a:rPr lang="el-GR" sz="1600" b="1" i="1" smtClean="0">
                <a:solidFill>
                  <a:srgbClr val="FF0000"/>
                </a:solidFill>
              </a:rPr>
              <a:t>β</a:t>
            </a:r>
            <a:r>
              <a:rPr lang="en-US" sz="1600" b="1" smtClean="0">
                <a:solidFill>
                  <a:srgbClr val="FF0000"/>
                </a:solidFill>
              </a:rPr>
              <a:t>)</a:t>
            </a:r>
            <a:r>
              <a:rPr lang="en-US" sz="1600" smtClean="0"/>
              <a:t> : 355, 532, 1064 nm</a:t>
            </a:r>
          </a:p>
          <a:p>
            <a:pPr lvl="1"/>
            <a:r>
              <a:rPr lang="en-US" sz="1600" smtClean="0"/>
              <a:t>Extinction at 2 wavelengths </a:t>
            </a:r>
            <a:r>
              <a:rPr lang="en-US" sz="1600" b="1" smtClean="0">
                <a:solidFill>
                  <a:srgbClr val="FF0000"/>
                </a:solidFill>
              </a:rPr>
              <a:t>(</a:t>
            </a:r>
            <a:r>
              <a:rPr lang="en-US" sz="1600" b="1" i="1" smtClean="0">
                <a:solidFill>
                  <a:srgbClr val="FF0000"/>
                </a:solidFill>
              </a:rPr>
              <a:t>2</a:t>
            </a:r>
            <a:r>
              <a:rPr lang="el-GR" sz="1600" b="1" i="1" smtClean="0">
                <a:solidFill>
                  <a:srgbClr val="FF0000"/>
                </a:solidFill>
                <a:cs typeface="Arial" charset="0"/>
              </a:rPr>
              <a:t>α</a:t>
            </a:r>
            <a:r>
              <a:rPr lang="en-US" sz="1600" b="1" smtClean="0">
                <a:solidFill>
                  <a:srgbClr val="FF0000"/>
                </a:solidFill>
                <a:cs typeface="Arial" charset="0"/>
              </a:rPr>
              <a:t>)</a:t>
            </a:r>
            <a:r>
              <a:rPr lang="en-US" sz="1600" smtClean="0"/>
              <a:t> : 355, 532 nm</a:t>
            </a:r>
          </a:p>
          <a:p>
            <a:pPr lvl="1"/>
            <a:r>
              <a:rPr lang="en-US" sz="1600" smtClean="0"/>
              <a:t>Depolarization at 3 wavelengths </a:t>
            </a:r>
            <a:r>
              <a:rPr lang="en-US" sz="1600" b="1" smtClean="0">
                <a:solidFill>
                  <a:srgbClr val="FF0000"/>
                </a:solidFill>
              </a:rPr>
              <a:t>(</a:t>
            </a:r>
            <a:r>
              <a:rPr lang="en-US" sz="1600" b="1" i="1" smtClean="0">
                <a:solidFill>
                  <a:srgbClr val="FF0000"/>
                </a:solidFill>
              </a:rPr>
              <a:t>3</a:t>
            </a:r>
            <a:r>
              <a:rPr lang="el-GR" sz="1600" b="1" i="1" smtClean="0">
                <a:solidFill>
                  <a:srgbClr val="FF0000"/>
                </a:solidFill>
                <a:cs typeface="Tahoma" pitchFamily="34" charset="0"/>
              </a:rPr>
              <a:t>δ</a:t>
            </a:r>
            <a:r>
              <a:rPr lang="en-US" sz="1600" b="1" smtClean="0">
                <a:solidFill>
                  <a:srgbClr val="FF0000"/>
                </a:solidFill>
                <a:cs typeface="Tahoma" pitchFamily="34" charset="0"/>
              </a:rPr>
              <a:t>)</a:t>
            </a:r>
            <a:r>
              <a:rPr lang="en-US" sz="1600" smtClean="0">
                <a:cs typeface="Tahoma" pitchFamily="34" charset="0"/>
              </a:rPr>
              <a:t>:</a:t>
            </a:r>
            <a:r>
              <a:rPr lang="en-US" sz="1600" smtClean="0"/>
              <a:t> 355, 532, and 1064 nm</a:t>
            </a:r>
          </a:p>
          <a:p>
            <a:pPr lvl="1"/>
            <a:r>
              <a:rPr lang="en-US" sz="1600" smtClean="0"/>
              <a:t>Goal: enable layer-resolved, aerosol microphysical and macrophysical retrievals (Müller et al., 1999, 2000, 2001; Veselovskii et al.,2002,2004, ) from a high-altitude aircraft</a:t>
            </a:r>
          </a:p>
          <a:p>
            <a:pPr lvl="2"/>
            <a:r>
              <a:rPr lang="en-US" sz="1600" smtClean="0"/>
              <a:t>Effective and mean particle radius, concentration (volume, surface), complex index of refraction, single scatter albedo</a:t>
            </a:r>
          </a:p>
          <a:p>
            <a:pPr lvl="2"/>
            <a:r>
              <a:rPr lang="en-US" sz="1600" b="1" smtClean="0">
                <a:solidFill>
                  <a:srgbClr val="FF0000"/>
                </a:solidFill>
              </a:rPr>
              <a:t>Retrievals to be accomplished via collaboration with Detlef Müller et al.</a:t>
            </a:r>
          </a:p>
          <a:p>
            <a:pPr lvl="1"/>
            <a:r>
              <a:rPr lang="en-US" sz="1600" smtClean="0"/>
              <a:t>Anticipate </a:t>
            </a:r>
            <a:r>
              <a:rPr lang="en-US" sz="1600" i="1" smtClean="0"/>
              <a:t>3</a:t>
            </a:r>
            <a:r>
              <a:rPr lang="el-GR" sz="1600" i="1" smtClean="0"/>
              <a:t>β</a:t>
            </a:r>
            <a:r>
              <a:rPr lang="en-US" sz="1600" i="1" smtClean="0"/>
              <a:t>+2</a:t>
            </a:r>
            <a:r>
              <a:rPr lang="el-GR" sz="1600" i="1" smtClean="0">
                <a:cs typeface="Arial" charset="0"/>
              </a:rPr>
              <a:t>α</a:t>
            </a:r>
            <a:r>
              <a:rPr lang="en-US" sz="1600" i="1" smtClean="0">
                <a:cs typeface="Arial" charset="0"/>
              </a:rPr>
              <a:t>+3</a:t>
            </a:r>
            <a:r>
              <a:rPr lang="el-GR" sz="1600" i="1" smtClean="0">
                <a:cs typeface="Tahoma" pitchFamily="34" charset="0"/>
              </a:rPr>
              <a:t>δ</a:t>
            </a:r>
            <a:r>
              <a:rPr lang="en-US" sz="1600" smtClean="0">
                <a:cs typeface="Arial" charset="0"/>
              </a:rPr>
              <a:t> data </a:t>
            </a:r>
            <a:r>
              <a:rPr lang="en-US" sz="1600" smtClean="0"/>
              <a:t>extremely powerful in combined lidar-polarimeter retrieval</a:t>
            </a:r>
          </a:p>
          <a:p>
            <a:pPr marL="233363" indent="-233363"/>
            <a:endParaRPr lang="en-US" sz="1600" smtClean="0"/>
          </a:p>
        </p:txBody>
      </p:sp>
      <p:pic>
        <p:nvPicPr>
          <p:cNvPr id="39940" name="Picture 2" descr="ER-2 In Flight"/>
          <p:cNvPicPr>
            <a:picLocks noChangeAspect="1" noChangeArrowheads="1"/>
          </p:cNvPicPr>
          <p:nvPr/>
        </p:nvPicPr>
        <p:blipFill>
          <a:blip r:embed="rId3" cstate="print"/>
          <a:srcRect t="21671" b="18066"/>
          <a:stretch>
            <a:fillRect/>
          </a:stretch>
        </p:blipFill>
        <p:spPr bwMode="auto">
          <a:xfrm>
            <a:off x="6400800" y="5364163"/>
            <a:ext cx="2743200" cy="1493837"/>
          </a:xfrm>
          <a:prstGeom prst="rect">
            <a:avLst/>
          </a:prstGeom>
          <a:noFill/>
          <a:ln w="9525">
            <a:noFill/>
            <a:miter lim="800000"/>
            <a:headEnd/>
            <a:tailEnd/>
          </a:ln>
        </p:spPr>
      </p:pic>
      <p:sp>
        <p:nvSpPr>
          <p:cNvPr id="5" name="Rectangle 3"/>
          <p:cNvSpPr txBox="1">
            <a:spLocks noChangeArrowheads="1"/>
          </p:cNvSpPr>
          <p:nvPr/>
        </p:nvSpPr>
        <p:spPr bwMode="auto">
          <a:xfrm>
            <a:off x="0" y="3721100"/>
            <a:ext cx="3602038" cy="3136900"/>
          </a:xfrm>
          <a:prstGeom prst="rect">
            <a:avLst/>
          </a:prstGeom>
          <a:noFill/>
          <a:ln w="9525">
            <a:noFill/>
            <a:miter lim="800000"/>
            <a:headEnd/>
            <a:tailEnd/>
          </a:ln>
        </p:spPr>
        <p:txBody>
          <a:bodyPr/>
          <a:lstStyle/>
          <a:p>
            <a:pPr marL="233363" indent="-233363">
              <a:spcBef>
                <a:spcPct val="20000"/>
              </a:spcBef>
              <a:buFont typeface="Wingdings" pitchFamily="2" charset="2"/>
              <a:buChar char="§"/>
              <a:defRPr/>
            </a:pPr>
            <a:r>
              <a:rPr lang="en-US" sz="1600" b="0" kern="0">
                <a:latin typeface="+mn-lt"/>
              </a:rPr>
              <a:t>Platforms: NASA B200/UC12 and ER-2 high altitude (20 km) aircraft</a:t>
            </a:r>
          </a:p>
          <a:p>
            <a:pPr marL="742950" lvl="1" indent="-285750">
              <a:spcBef>
                <a:spcPct val="20000"/>
              </a:spcBef>
              <a:buFontTx/>
              <a:buChar char="–"/>
              <a:defRPr/>
            </a:pPr>
            <a:r>
              <a:rPr lang="en-US" sz="1600" b="0" kern="0">
                <a:latin typeface="+mn-lt"/>
              </a:rPr>
              <a:t>Technology and science demonstration for future Aerosol-Clouds-Ecosystem (ACE) satellite mission</a:t>
            </a:r>
          </a:p>
          <a:p>
            <a:pPr marL="742950" lvl="1" indent="-285750">
              <a:spcBef>
                <a:spcPct val="20000"/>
              </a:spcBef>
              <a:buFontTx/>
              <a:buChar char="–"/>
              <a:defRPr/>
            </a:pPr>
            <a:r>
              <a:rPr lang="en-US" sz="1600" b="0" kern="0">
                <a:latin typeface="+mn-lt"/>
              </a:rPr>
              <a:t>Goal: </a:t>
            </a:r>
            <a:r>
              <a:rPr lang="en-US" sz="1600" b="0">
                <a:latin typeface="+mn-lt"/>
              </a:rPr>
              <a:t>fly the airborne multiwavelength HSRL with polarimeters (AirMSPI, RSP, and others) and cloud radars to investigate lidar+polarimeter retrievals</a:t>
            </a:r>
          </a:p>
          <a:p>
            <a:pPr marL="742950" lvl="1" indent="-285750">
              <a:spcBef>
                <a:spcPct val="20000"/>
              </a:spcBef>
              <a:buFontTx/>
              <a:buChar char="–"/>
              <a:defRPr/>
            </a:pPr>
            <a:endParaRPr lang="en-US" sz="1600" b="0" kern="0">
              <a:latin typeface="+mn-lt"/>
            </a:endParaRPr>
          </a:p>
        </p:txBody>
      </p:sp>
      <p:pic>
        <p:nvPicPr>
          <p:cNvPr id="39942" name="Picture 2"/>
          <p:cNvPicPr>
            <a:picLocks noChangeAspect="1" noChangeArrowheads="1"/>
          </p:cNvPicPr>
          <p:nvPr/>
        </p:nvPicPr>
        <p:blipFill>
          <a:blip r:embed="rId4" cstate="print"/>
          <a:srcRect/>
          <a:stretch>
            <a:fillRect/>
          </a:stretch>
        </p:blipFill>
        <p:spPr bwMode="auto">
          <a:xfrm>
            <a:off x="3668713" y="4035425"/>
            <a:ext cx="2711450" cy="1216025"/>
          </a:xfrm>
          <a:prstGeom prst="rect">
            <a:avLst/>
          </a:prstGeom>
          <a:noFill/>
          <a:ln w="28575">
            <a:noFill/>
            <a:miter lim="800000"/>
            <a:headEnd/>
            <a:tailEnd/>
          </a:ln>
        </p:spPr>
      </p:pic>
    </p:spTree>
  </p:cSld>
  <p:clrMapOvr>
    <a:masterClrMapping/>
  </p:clrMapOvr>
  <p:transition advTm="7653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0"/>
            <a:ext cx="7964488" cy="838200"/>
          </a:xfrm>
          <a:prstGeom prst="rect">
            <a:avLst/>
          </a:prstGeom>
          <a:noFill/>
          <a:ln w="9525">
            <a:noFill/>
            <a:miter lim="800000"/>
            <a:headEnd/>
            <a:tailEnd/>
          </a:ln>
        </p:spPr>
        <p:txBody>
          <a:bodyPr anchor="ctr"/>
          <a:lstStyle/>
          <a:p>
            <a:endParaRPr lang="en-US" sz="2800">
              <a:solidFill>
                <a:schemeClr val="accent2"/>
              </a:solidFill>
              <a:latin typeface="Tahoma" pitchFamily="34" charset="0"/>
            </a:endParaRPr>
          </a:p>
        </p:txBody>
      </p:sp>
      <p:sp>
        <p:nvSpPr>
          <p:cNvPr id="40963" name="Rectangle 4"/>
          <p:cNvSpPr>
            <a:spLocks noGrp="1" noChangeArrowheads="1"/>
          </p:cNvSpPr>
          <p:nvPr>
            <p:ph type="title"/>
          </p:nvPr>
        </p:nvSpPr>
        <p:spPr/>
        <p:txBody>
          <a:bodyPr/>
          <a:lstStyle/>
          <a:p>
            <a:r>
              <a:rPr lang="en-US" smtClean="0"/>
              <a:t>Future Field Missions</a:t>
            </a:r>
          </a:p>
        </p:txBody>
      </p:sp>
      <p:sp>
        <p:nvSpPr>
          <p:cNvPr id="40964" name="Rectangle 5"/>
          <p:cNvSpPr>
            <a:spLocks noGrp="1" noChangeArrowheads="1"/>
          </p:cNvSpPr>
          <p:nvPr>
            <p:ph type="body" idx="1"/>
          </p:nvPr>
        </p:nvSpPr>
        <p:spPr>
          <a:xfrm>
            <a:off x="215900" y="971550"/>
            <a:ext cx="8251825" cy="5822950"/>
          </a:xfrm>
        </p:spPr>
        <p:txBody>
          <a:bodyPr/>
          <a:lstStyle/>
          <a:p>
            <a:pPr>
              <a:lnSpc>
                <a:spcPct val="80000"/>
              </a:lnSpc>
            </a:pPr>
            <a:r>
              <a:rPr lang="en-US" sz="1600" b="1" smtClean="0"/>
              <a:t>HSRL + RSP</a:t>
            </a:r>
          </a:p>
          <a:p>
            <a:pPr lvl="1">
              <a:lnSpc>
                <a:spcPct val="80000"/>
              </a:lnSpc>
            </a:pPr>
            <a:r>
              <a:rPr lang="en-US" sz="1600" smtClean="0"/>
              <a:t>NASA DEVOTE </a:t>
            </a:r>
          </a:p>
          <a:p>
            <a:pPr lvl="2">
              <a:lnSpc>
                <a:spcPct val="80000"/>
              </a:lnSpc>
            </a:pPr>
            <a:r>
              <a:rPr lang="en-US" sz="1600" smtClean="0"/>
              <a:t>HSRL-1</a:t>
            </a:r>
          </a:p>
          <a:p>
            <a:pPr lvl="2">
              <a:lnSpc>
                <a:spcPct val="80000"/>
              </a:lnSpc>
            </a:pPr>
            <a:r>
              <a:rPr lang="en-US" sz="1600" smtClean="0"/>
              <a:t>Virginia, Sept-Oct 2011</a:t>
            </a:r>
          </a:p>
          <a:p>
            <a:pPr lvl="2">
              <a:lnSpc>
                <a:spcPct val="80000"/>
              </a:lnSpc>
            </a:pPr>
            <a:r>
              <a:rPr lang="en-US" sz="1600" smtClean="0"/>
              <a:t>B200 In Situ measurements</a:t>
            </a:r>
          </a:p>
          <a:p>
            <a:pPr lvl="2">
              <a:lnSpc>
                <a:spcPct val="80000"/>
              </a:lnSpc>
            </a:pPr>
            <a:r>
              <a:rPr lang="en-US" sz="1600" smtClean="0"/>
              <a:t>AERONET surface measurements</a:t>
            </a:r>
          </a:p>
          <a:p>
            <a:pPr lvl="2">
              <a:lnSpc>
                <a:spcPct val="80000"/>
              </a:lnSpc>
            </a:pPr>
            <a:r>
              <a:rPr lang="en-US" sz="1600" smtClean="0"/>
              <a:t>CALIPSO underflights</a:t>
            </a:r>
          </a:p>
          <a:p>
            <a:pPr lvl="1">
              <a:lnSpc>
                <a:spcPct val="80000"/>
              </a:lnSpc>
            </a:pPr>
            <a:r>
              <a:rPr lang="en-US" sz="1600" smtClean="0"/>
              <a:t>DOE TCAP</a:t>
            </a:r>
          </a:p>
          <a:p>
            <a:pPr lvl="2">
              <a:lnSpc>
                <a:spcPct val="80000"/>
              </a:lnSpc>
            </a:pPr>
            <a:r>
              <a:rPr lang="en-US" sz="1600" smtClean="0"/>
              <a:t>HSRL-1 is baseline, HSRL-2 is goal</a:t>
            </a:r>
          </a:p>
          <a:p>
            <a:pPr lvl="2">
              <a:lnSpc>
                <a:spcPct val="80000"/>
              </a:lnSpc>
            </a:pPr>
            <a:r>
              <a:rPr lang="en-US" sz="1600" smtClean="0"/>
              <a:t>Cape Cod, MA, July 2012</a:t>
            </a:r>
          </a:p>
          <a:p>
            <a:pPr lvl="2">
              <a:lnSpc>
                <a:spcPct val="80000"/>
              </a:lnSpc>
            </a:pPr>
            <a:r>
              <a:rPr lang="en-US" sz="1600" smtClean="0"/>
              <a:t>DOE G1 In situ measurements</a:t>
            </a:r>
          </a:p>
          <a:p>
            <a:pPr lvl="2">
              <a:lnSpc>
                <a:spcPct val="80000"/>
              </a:lnSpc>
            </a:pPr>
            <a:r>
              <a:rPr lang="en-US" sz="1600" smtClean="0"/>
              <a:t>DOE AMF, MAOS, AERONET surface measurements</a:t>
            </a:r>
          </a:p>
          <a:p>
            <a:pPr>
              <a:lnSpc>
                <a:spcPct val="80000"/>
              </a:lnSpc>
            </a:pPr>
            <a:r>
              <a:rPr lang="en-US" sz="1600" b="1" smtClean="0"/>
              <a:t>DIAL+HSRL</a:t>
            </a:r>
          </a:p>
          <a:p>
            <a:pPr lvl="1">
              <a:lnSpc>
                <a:spcPct val="80000"/>
              </a:lnSpc>
            </a:pPr>
            <a:r>
              <a:rPr lang="en-US" sz="1600" smtClean="0"/>
              <a:t>DC3</a:t>
            </a:r>
          </a:p>
          <a:p>
            <a:pPr lvl="2">
              <a:lnSpc>
                <a:spcPct val="80000"/>
              </a:lnSpc>
            </a:pPr>
            <a:r>
              <a:rPr lang="en-US" sz="1600" smtClean="0"/>
              <a:t>Central USA</a:t>
            </a:r>
          </a:p>
          <a:p>
            <a:pPr lvl="2">
              <a:lnSpc>
                <a:spcPct val="80000"/>
              </a:lnSpc>
            </a:pPr>
            <a:r>
              <a:rPr lang="en-US" sz="1600" smtClean="0"/>
              <a:t>June 2012</a:t>
            </a:r>
          </a:p>
          <a:p>
            <a:pPr lvl="1">
              <a:lnSpc>
                <a:spcPct val="80000"/>
              </a:lnSpc>
            </a:pPr>
            <a:r>
              <a:rPr lang="en-US" sz="1600" smtClean="0"/>
              <a:t>SEAC</a:t>
            </a:r>
            <a:r>
              <a:rPr lang="en-US" sz="1600" baseline="30000" smtClean="0"/>
              <a:t>4</a:t>
            </a:r>
            <a:r>
              <a:rPr lang="en-US" sz="1600" smtClean="0"/>
              <a:t>RS</a:t>
            </a:r>
          </a:p>
          <a:p>
            <a:pPr lvl="2">
              <a:lnSpc>
                <a:spcPct val="80000"/>
              </a:lnSpc>
            </a:pPr>
            <a:r>
              <a:rPr lang="en-US" sz="1600" smtClean="0"/>
              <a:t>Southeast Asia</a:t>
            </a:r>
          </a:p>
          <a:p>
            <a:pPr lvl="2">
              <a:lnSpc>
                <a:spcPct val="80000"/>
              </a:lnSpc>
            </a:pPr>
            <a:r>
              <a:rPr lang="en-US" sz="1600" smtClean="0"/>
              <a:t>August-September 2012</a:t>
            </a:r>
          </a:p>
          <a:p>
            <a:pPr>
              <a:lnSpc>
                <a:spcPct val="80000"/>
              </a:lnSpc>
            </a:pPr>
            <a:r>
              <a:rPr lang="en-US" sz="1600" b="1" smtClean="0"/>
              <a:t>HSRL</a:t>
            </a:r>
          </a:p>
          <a:p>
            <a:pPr lvl="1">
              <a:lnSpc>
                <a:spcPct val="80000"/>
              </a:lnSpc>
            </a:pPr>
            <a:r>
              <a:rPr lang="en-US" sz="1600" smtClean="0"/>
              <a:t>DISCOVER-AQ</a:t>
            </a:r>
          </a:p>
          <a:p>
            <a:pPr lvl="2">
              <a:lnSpc>
                <a:spcPct val="80000"/>
              </a:lnSpc>
            </a:pPr>
            <a:r>
              <a:rPr lang="en-US" sz="1600" smtClean="0"/>
              <a:t>Caifornia central valley – Feb. 2013</a:t>
            </a:r>
          </a:p>
          <a:p>
            <a:pPr lvl="2">
              <a:lnSpc>
                <a:spcPct val="80000"/>
              </a:lnSpc>
            </a:pPr>
            <a:r>
              <a:rPr lang="en-US" sz="1600" smtClean="0"/>
              <a:t>Houston, TX – Aug. 2013</a:t>
            </a:r>
          </a:p>
          <a:p>
            <a:pPr lvl="2">
              <a:lnSpc>
                <a:spcPct val="80000"/>
              </a:lnSpc>
            </a:pPr>
            <a:r>
              <a:rPr lang="en-US" sz="1600" smtClean="0"/>
              <a:t>??? – July 2014</a:t>
            </a:r>
          </a:p>
          <a:p>
            <a:pPr lvl="2">
              <a:lnSpc>
                <a:spcPct val="80000"/>
              </a:lnSpc>
            </a:pPr>
            <a:endParaRPr lang="en-US" sz="1200" smtClean="0"/>
          </a:p>
        </p:txBody>
      </p:sp>
      <p:pic>
        <p:nvPicPr>
          <p:cNvPr id="40965" name="Picture 2" descr="MACPEX logo"/>
          <p:cNvPicPr>
            <a:picLocks noChangeAspect="1" noChangeArrowheads="1"/>
          </p:cNvPicPr>
          <p:nvPr/>
        </p:nvPicPr>
        <p:blipFill>
          <a:blip r:embed="rId3" cstate="print"/>
          <a:srcRect/>
          <a:stretch>
            <a:fillRect/>
          </a:stretch>
        </p:blipFill>
        <p:spPr bwMode="auto">
          <a:xfrm>
            <a:off x="5965825" y="1044575"/>
            <a:ext cx="2325688" cy="1517650"/>
          </a:xfrm>
          <a:prstGeom prst="rect">
            <a:avLst/>
          </a:prstGeom>
          <a:noFill/>
          <a:ln w="9525">
            <a:noFill/>
            <a:miter lim="800000"/>
            <a:headEnd/>
            <a:tailEnd/>
          </a:ln>
        </p:spPr>
      </p:pic>
      <p:pic>
        <p:nvPicPr>
          <p:cNvPr id="40966" name="Picture 3"/>
          <p:cNvPicPr>
            <a:picLocks noChangeAspect="1" noChangeArrowheads="1"/>
          </p:cNvPicPr>
          <p:nvPr/>
        </p:nvPicPr>
        <p:blipFill>
          <a:blip r:embed="rId4" cstate="print"/>
          <a:srcRect/>
          <a:stretch>
            <a:fillRect/>
          </a:stretch>
        </p:blipFill>
        <p:spPr bwMode="auto">
          <a:xfrm>
            <a:off x="6794500" y="2586038"/>
            <a:ext cx="2349500" cy="1858962"/>
          </a:xfrm>
          <a:prstGeom prst="rect">
            <a:avLst/>
          </a:prstGeom>
          <a:noFill/>
          <a:ln w="28575">
            <a:noFill/>
            <a:miter lim="800000"/>
            <a:headEnd/>
            <a:tailEnd/>
          </a:ln>
        </p:spPr>
      </p:pic>
      <p:pic>
        <p:nvPicPr>
          <p:cNvPr id="40967" name="Picture 5" descr="DISCOVER-AQ Banner"/>
          <p:cNvPicPr>
            <a:picLocks noChangeAspect="1" noChangeArrowheads="1"/>
          </p:cNvPicPr>
          <p:nvPr/>
        </p:nvPicPr>
        <p:blipFill>
          <a:blip r:embed="rId5" cstate="print"/>
          <a:srcRect/>
          <a:stretch>
            <a:fillRect/>
          </a:stretch>
        </p:blipFill>
        <p:spPr bwMode="auto">
          <a:xfrm>
            <a:off x="4846638" y="5843588"/>
            <a:ext cx="4041775" cy="779462"/>
          </a:xfrm>
          <a:prstGeom prst="rect">
            <a:avLst/>
          </a:prstGeom>
          <a:noFill/>
          <a:ln w="9525">
            <a:noFill/>
            <a:miter lim="800000"/>
            <a:headEnd/>
            <a:tailEnd/>
          </a:ln>
        </p:spPr>
      </p:pic>
    </p:spTree>
  </p:cSld>
  <p:clrMapOvr>
    <a:masterClrMapping/>
  </p:clrMapOvr>
  <p:transition advTm="33448"/>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65163" y="2386013"/>
            <a:ext cx="7772400" cy="1470025"/>
          </a:xfrm>
        </p:spPr>
        <p:txBody>
          <a:bodyPr/>
          <a:lstStyle/>
          <a:p>
            <a:pPr algn="ctr"/>
            <a:r>
              <a:rPr lang="en-US" smtClean="0"/>
              <a:t>Thank You! </a:t>
            </a:r>
            <a:br>
              <a:rPr lang="en-US" smtClean="0"/>
            </a:br>
            <a:r>
              <a:rPr lang="en-US" smtClean="0"/>
              <a:t/>
            </a:r>
            <a:br>
              <a:rPr lang="en-US" smtClean="0"/>
            </a:br>
            <a:r>
              <a:rPr lang="en-US" smtClean="0"/>
              <a:t>Questions? </a:t>
            </a:r>
          </a:p>
        </p:txBody>
      </p:sp>
    </p:spTree>
  </p:cSld>
  <p:clrMapOvr>
    <a:masterClrMapping/>
  </p:clrMapOvr>
  <p:transition advTm="1732"/>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0" y="0"/>
            <a:ext cx="914400" cy="0"/>
          </a:xfrm>
          <a:prstGeom prst="line">
            <a:avLst/>
          </a:prstGeom>
          <a:solidFill>
            <a:schemeClr val="accent1"/>
          </a:solidFill>
          <a:ln w="0" cap="flat" cmpd="sng" algn="ctr">
            <a:solidFill>
              <a:srgbClr val="FBFFFF"/>
            </a:solidFill>
            <a:prstDash val="solid"/>
            <a:round/>
            <a:headEnd type="none" w="med" len="med"/>
            <a:tailEnd type="none" w="med" len="med"/>
          </a:ln>
          <a:effectLst/>
        </p:spPr>
      </p:cxnSp>
      <p:sp>
        <p:nvSpPr>
          <p:cNvPr id="4" name="Title 3"/>
          <p:cNvSpPr>
            <a:spLocks noGrp="1"/>
          </p:cNvSpPr>
          <p:nvPr>
            <p:ph type="title"/>
          </p:nvPr>
        </p:nvSpPr>
        <p:spPr>
          <a:xfrm>
            <a:off x="2705099" y="25400"/>
            <a:ext cx="5705475" cy="761678"/>
          </a:xfrm>
        </p:spPr>
        <p:txBody>
          <a:bodyPr/>
          <a:lstStyle/>
          <a:p>
            <a:pPr marL="3175"/>
            <a:r>
              <a:rPr lang="en-US" sz="2400" dirty="0" smtClean="0"/>
              <a:t>Basic principle behind High Spectral Resolution Lidar (HSRL)</a:t>
            </a:r>
            <a:endParaRPr lang="en-US" sz="2400" dirty="0"/>
          </a:p>
        </p:txBody>
      </p:sp>
      <p:pic>
        <p:nvPicPr>
          <p:cNvPr id="50178" name="Picture 2"/>
          <p:cNvPicPr>
            <a:picLocks noChangeAspect="1" noChangeArrowheads="1"/>
          </p:cNvPicPr>
          <p:nvPr/>
        </p:nvPicPr>
        <p:blipFill>
          <a:blip r:embed="rId3" cstate="print"/>
          <a:srcRect/>
          <a:stretch>
            <a:fillRect/>
          </a:stretch>
        </p:blipFill>
        <p:spPr bwMode="auto">
          <a:xfrm>
            <a:off x="3246438" y="1284074"/>
            <a:ext cx="3054970" cy="5106987"/>
          </a:xfrm>
          <a:prstGeom prst="rect">
            <a:avLst/>
          </a:prstGeom>
          <a:noFill/>
          <a:ln w="9525">
            <a:noFill/>
            <a:miter lim="800000"/>
            <a:headEnd/>
            <a:tailEnd/>
          </a:ln>
        </p:spPr>
      </p:pic>
      <p:pic>
        <p:nvPicPr>
          <p:cNvPr id="50179" name="Picture 3"/>
          <p:cNvPicPr>
            <a:picLocks noChangeAspect="1" noChangeArrowheads="1"/>
          </p:cNvPicPr>
          <p:nvPr/>
        </p:nvPicPr>
        <p:blipFill>
          <a:blip r:embed="rId4" cstate="print"/>
          <a:srcRect/>
          <a:stretch>
            <a:fillRect/>
          </a:stretch>
        </p:blipFill>
        <p:spPr bwMode="auto">
          <a:xfrm>
            <a:off x="0" y="2765211"/>
            <a:ext cx="3157235" cy="1570038"/>
          </a:xfrm>
          <a:prstGeom prst="rect">
            <a:avLst/>
          </a:prstGeom>
          <a:noFill/>
          <a:ln w="9525">
            <a:noFill/>
            <a:miter lim="800000"/>
            <a:headEnd/>
            <a:tailEnd/>
          </a:ln>
        </p:spPr>
      </p:pic>
      <p:pic>
        <p:nvPicPr>
          <p:cNvPr id="50180" name="Picture 4"/>
          <p:cNvPicPr>
            <a:picLocks noChangeAspect="1" noChangeArrowheads="1"/>
          </p:cNvPicPr>
          <p:nvPr/>
        </p:nvPicPr>
        <p:blipFill>
          <a:blip r:embed="rId5" cstate="print"/>
          <a:srcRect r="1184"/>
          <a:stretch>
            <a:fillRect/>
          </a:stretch>
        </p:blipFill>
        <p:spPr bwMode="auto">
          <a:xfrm>
            <a:off x="5710747" y="1070798"/>
            <a:ext cx="3315778" cy="1097513"/>
          </a:xfrm>
          <a:prstGeom prst="rect">
            <a:avLst/>
          </a:prstGeom>
          <a:noFill/>
          <a:ln w="9525">
            <a:noFill/>
            <a:miter lim="800000"/>
            <a:headEnd/>
            <a:tailEnd/>
          </a:ln>
        </p:spPr>
      </p:pic>
      <p:cxnSp>
        <p:nvCxnSpPr>
          <p:cNvPr id="9" name="Straight Arrow Connector 8"/>
          <p:cNvCxnSpPr/>
          <p:nvPr/>
        </p:nvCxnSpPr>
        <p:spPr bwMode="auto">
          <a:xfrm rot="10800000">
            <a:off x="3143250" y="3647861"/>
            <a:ext cx="36195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5019675" y="1622211"/>
            <a:ext cx="663949" cy="10833"/>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8" name="TextBox 17"/>
          <p:cNvSpPr txBox="1"/>
          <p:nvPr/>
        </p:nvSpPr>
        <p:spPr>
          <a:xfrm>
            <a:off x="0" y="4435261"/>
            <a:ext cx="2857501" cy="1569660"/>
          </a:xfrm>
          <a:prstGeom prst="rect">
            <a:avLst/>
          </a:prstGeom>
          <a:noFill/>
        </p:spPr>
        <p:txBody>
          <a:bodyPr wrap="square" rtlCol="0">
            <a:spAutoFit/>
          </a:bodyPr>
          <a:lstStyle/>
          <a:p>
            <a:r>
              <a:rPr lang="en-US" sz="1600" b="0" dirty="0" smtClean="0">
                <a:solidFill>
                  <a:schemeClr val="accent6"/>
                </a:solidFill>
                <a:latin typeface="Tahoma" pitchFamily="34" charset="0"/>
                <a:ea typeface="Tahoma" pitchFamily="34" charset="0"/>
                <a:cs typeface="Tahoma" pitchFamily="34" charset="0"/>
              </a:rPr>
              <a:t>This channel measures the full spectrum of backscatter, including the particulate (Mie) backscatter and the broadened molecular backscatter</a:t>
            </a:r>
            <a:endParaRPr lang="en-US" sz="1600" b="0" dirty="0">
              <a:solidFill>
                <a:schemeClr val="accent6"/>
              </a:solidFill>
              <a:latin typeface="Tahoma" pitchFamily="34" charset="0"/>
              <a:ea typeface="Tahoma" pitchFamily="34" charset="0"/>
              <a:cs typeface="Tahoma" pitchFamily="34" charset="0"/>
            </a:endParaRPr>
          </a:p>
        </p:txBody>
      </p:sp>
      <p:sp>
        <p:nvSpPr>
          <p:cNvPr id="19" name="TextBox 18"/>
          <p:cNvSpPr txBox="1"/>
          <p:nvPr/>
        </p:nvSpPr>
        <p:spPr>
          <a:xfrm>
            <a:off x="5934075" y="2139736"/>
            <a:ext cx="3171825" cy="1569660"/>
          </a:xfrm>
          <a:prstGeom prst="rect">
            <a:avLst/>
          </a:prstGeom>
          <a:noFill/>
        </p:spPr>
        <p:txBody>
          <a:bodyPr wrap="square" rtlCol="0">
            <a:spAutoFit/>
          </a:bodyPr>
          <a:lstStyle/>
          <a:p>
            <a:r>
              <a:rPr lang="en-US" sz="1600" b="0" dirty="0">
                <a:solidFill>
                  <a:schemeClr val="accent6"/>
                </a:solidFill>
                <a:latin typeface="Tahoma" pitchFamily="34" charset="0"/>
                <a:ea typeface="Tahoma" pitchFamily="34" charset="0"/>
                <a:cs typeface="Tahoma" pitchFamily="34" charset="0"/>
              </a:rPr>
              <a:t>By tuning the laser to an iodine gas absorption line, this channel measures only the broadened molecular backscatter (the particulate backscatter is absorbed by the iodine gas).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696913" y="2124075"/>
          <a:ext cx="6677025" cy="889000"/>
        </p:xfrm>
        <a:graphic>
          <a:graphicData uri="http://schemas.openxmlformats.org/presentationml/2006/ole">
            <p:oleObj spid="_x0000_s2050" name="Equation" r:id="rId5" imgW="6387840" imgH="850680" progId="">
              <p:embed/>
            </p:oleObj>
          </a:graphicData>
        </a:graphic>
      </p:graphicFrame>
      <p:pic>
        <p:nvPicPr>
          <p:cNvPr id="2052" name="Picture 3" descr="Eqn3"/>
          <p:cNvPicPr>
            <a:picLocks noChangeAspect="1" noChangeArrowheads="1"/>
          </p:cNvPicPr>
          <p:nvPr/>
        </p:nvPicPr>
        <p:blipFill>
          <a:blip r:embed="rId6" cstate="print"/>
          <a:srcRect/>
          <a:stretch>
            <a:fillRect/>
          </a:stretch>
        </p:blipFill>
        <p:spPr bwMode="auto">
          <a:xfrm>
            <a:off x="658813" y="4176713"/>
            <a:ext cx="6861175" cy="852487"/>
          </a:xfrm>
          <a:prstGeom prst="rect">
            <a:avLst/>
          </a:prstGeom>
          <a:noFill/>
          <a:ln w="9525">
            <a:noFill/>
            <a:miter lim="800000"/>
            <a:headEnd/>
            <a:tailEnd/>
          </a:ln>
        </p:spPr>
      </p:pic>
      <p:sp>
        <p:nvSpPr>
          <p:cNvPr id="2053" name="Rectangle 4"/>
          <p:cNvSpPr>
            <a:spLocks noGrp="1" noChangeArrowheads="1"/>
          </p:cNvSpPr>
          <p:nvPr>
            <p:ph type="title" idx="4294967295"/>
          </p:nvPr>
        </p:nvSpPr>
        <p:spPr/>
        <p:txBody>
          <a:bodyPr/>
          <a:lstStyle/>
          <a:p>
            <a:r>
              <a:rPr lang="en-US" smtClean="0"/>
              <a:t>HSRL:  2 equations,  2 unknowns</a:t>
            </a:r>
          </a:p>
        </p:txBody>
      </p:sp>
      <p:sp>
        <p:nvSpPr>
          <p:cNvPr id="2054" name="Text Box 5"/>
          <p:cNvSpPr txBox="1">
            <a:spLocks noChangeArrowheads="1"/>
          </p:cNvSpPr>
          <p:nvPr/>
        </p:nvSpPr>
        <p:spPr bwMode="auto">
          <a:xfrm>
            <a:off x="4318000" y="5410200"/>
            <a:ext cx="1550988" cy="825500"/>
          </a:xfrm>
          <a:prstGeom prst="rect">
            <a:avLst/>
          </a:prstGeom>
          <a:noFill/>
          <a:ln w="9525">
            <a:noFill/>
            <a:miter lim="800000"/>
            <a:headEnd type="none" w="sm" len="sm"/>
            <a:tailEnd type="none" w="sm" len="sm"/>
          </a:ln>
        </p:spPr>
        <p:txBody>
          <a:bodyPr>
            <a:spAutoFit/>
          </a:bodyPr>
          <a:lstStyle/>
          <a:p>
            <a:pPr algn="ctr" eaLnBrk="1" hangingPunct="1"/>
            <a:r>
              <a:rPr lang="en-US" sz="1600">
                <a:solidFill>
                  <a:srgbClr val="FF0000"/>
                </a:solidFill>
                <a:latin typeface="Tahoma" pitchFamily="34" charset="0"/>
              </a:rPr>
              <a:t>Particulate </a:t>
            </a:r>
          </a:p>
          <a:p>
            <a:pPr algn="ctr" eaLnBrk="1" hangingPunct="1"/>
            <a:r>
              <a:rPr lang="en-US" sz="1600">
                <a:solidFill>
                  <a:srgbClr val="FF0000"/>
                </a:solidFill>
                <a:latin typeface="Tahoma" pitchFamily="34" charset="0"/>
              </a:rPr>
              <a:t>Backscatter </a:t>
            </a:r>
          </a:p>
          <a:p>
            <a:pPr algn="ctr" eaLnBrk="1" hangingPunct="1"/>
            <a:endParaRPr lang="en-US" sz="1600">
              <a:solidFill>
                <a:srgbClr val="FF0000"/>
              </a:solidFill>
              <a:latin typeface="Tahoma" pitchFamily="34" charset="0"/>
            </a:endParaRPr>
          </a:p>
        </p:txBody>
      </p:sp>
      <p:sp>
        <p:nvSpPr>
          <p:cNvPr id="2055" name="Text Box 6"/>
          <p:cNvSpPr txBox="1">
            <a:spLocks noChangeArrowheads="1"/>
          </p:cNvSpPr>
          <p:nvPr/>
        </p:nvSpPr>
        <p:spPr bwMode="auto">
          <a:xfrm>
            <a:off x="7134225" y="3105150"/>
            <a:ext cx="1550988" cy="825500"/>
          </a:xfrm>
          <a:prstGeom prst="rect">
            <a:avLst/>
          </a:prstGeom>
          <a:noFill/>
          <a:ln w="9525">
            <a:noFill/>
            <a:miter lim="800000"/>
            <a:headEnd type="none" w="sm" len="sm"/>
            <a:tailEnd type="none" w="sm" len="sm"/>
          </a:ln>
        </p:spPr>
        <p:txBody>
          <a:bodyPr>
            <a:spAutoFit/>
          </a:bodyPr>
          <a:lstStyle/>
          <a:p>
            <a:pPr algn="ctr" eaLnBrk="1" hangingPunct="1"/>
            <a:r>
              <a:rPr lang="en-US" sz="1600">
                <a:solidFill>
                  <a:srgbClr val="FF0000"/>
                </a:solidFill>
                <a:latin typeface="Tahoma" pitchFamily="34" charset="0"/>
              </a:rPr>
              <a:t>Particulate </a:t>
            </a:r>
          </a:p>
          <a:p>
            <a:pPr algn="ctr" eaLnBrk="1" hangingPunct="1"/>
            <a:r>
              <a:rPr lang="en-US" sz="1600">
                <a:solidFill>
                  <a:srgbClr val="FF0000"/>
                </a:solidFill>
                <a:latin typeface="Tahoma" pitchFamily="34" charset="0"/>
              </a:rPr>
              <a:t>Extinction </a:t>
            </a:r>
          </a:p>
          <a:p>
            <a:pPr algn="ctr" eaLnBrk="1" hangingPunct="1"/>
            <a:endParaRPr lang="en-US" sz="1600">
              <a:solidFill>
                <a:srgbClr val="FF0000"/>
              </a:solidFill>
              <a:latin typeface="Tahoma" pitchFamily="34" charset="0"/>
            </a:endParaRPr>
          </a:p>
        </p:txBody>
      </p:sp>
      <p:sp>
        <p:nvSpPr>
          <p:cNvPr id="2056" name="Arc 7"/>
          <p:cNvSpPr>
            <a:spLocks/>
          </p:cNvSpPr>
          <p:nvPr/>
        </p:nvSpPr>
        <p:spPr bwMode="auto">
          <a:xfrm flipH="1" flipV="1">
            <a:off x="6451600" y="2794000"/>
            <a:ext cx="811213" cy="758825"/>
          </a:xfrm>
          <a:custGeom>
            <a:avLst/>
            <a:gdLst>
              <a:gd name="T0" fmla="*/ 2147483647 w 21539"/>
              <a:gd name="T1" fmla="*/ 0 h 21563"/>
              <a:gd name="T2" fmla="*/ 2147483647 w 21539"/>
              <a:gd name="T3" fmla="*/ 2147483647 h 21563"/>
              <a:gd name="T4" fmla="*/ 0 w 21539"/>
              <a:gd name="T5" fmla="*/ 2147483647 h 21563"/>
              <a:gd name="T6" fmla="*/ 0 60000 65536"/>
              <a:gd name="T7" fmla="*/ 0 60000 65536"/>
              <a:gd name="T8" fmla="*/ 0 60000 65536"/>
              <a:gd name="T9" fmla="*/ 0 w 21539"/>
              <a:gd name="T10" fmla="*/ 0 h 21563"/>
              <a:gd name="T11" fmla="*/ 21539 w 21539"/>
              <a:gd name="T12" fmla="*/ 21563 h 21563"/>
            </a:gdLst>
            <a:ahLst/>
            <a:cxnLst>
              <a:cxn ang="T6">
                <a:pos x="T0" y="T1"/>
              </a:cxn>
              <a:cxn ang="T7">
                <a:pos x="T2" y="T3"/>
              </a:cxn>
              <a:cxn ang="T8">
                <a:pos x="T4" y="T5"/>
              </a:cxn>
            </a:cxnLst>
            <a:rect l="T9" t="T10" r="T11" b="T12"/>
            <a:pathLst>
              <a:path w="21539" h="21563" fill="none" extrusionOk="0">
                <a:moveTo>
                  <a:pt x="1256" y="-1"/>
                </a:moveTo>
                <a:cubicBezTo>
                  <a:pt x="12055" y="628"/>
                  <a:pt x="20724" y="9149"/>
                  <a:pt x="21538" y="19937"/>
                </a:cubicBezTo>
              </a:path>
              <a:path w="21539" h="21563" stroke="0" extrusionOk="0">
                <a:moveTo>
                  <a:pt x="1256" y="-1"/>
                </a:moveTo>
                <a:cubicBezTo>
                  <a:pt x="12055" y="628"/>
                  <a:pt x="20724" y="9149"/>
                  <a:pt x="21538" y="19937"/>
                </a:cubicBezTo>
                <a:lnTo>
                  <a:pt x="0" y="21563"/>
                </a:lnTo>
                <a:close/>
              </a:path>
            </a:pathLst>
          </a:custGeom>
          <a:noFill/>
          <a:ln w="28575">
            <a:solidFill>
              <a:srgbClr val="FF0000"/>
            </a:solidFill>
            <a:round/>
            <a:headEnd type="none" w="sm" len="sm"/>
            <a:tailEnd type="arrow" w="med" len="med"/>
          </a:ln>
        </p:spPr>
        <p:txBody>
          <a:bodyPr wrap="none" anchor="ctr"/>
          <a:lstStyle/>
          <a:p>
            <a:endParaRPr lang="en-US"/>
          </a:p>
        </p:txBody>
      </p:sp>
      <p:sp>
        <p:nvSpPr>
          <p:cNvPr id="2057" name="Line 8"/>
          <p:cNvSpPr>
            <a:spLocks noChangeShapeType="1"/>
          </p:cNvSpPr>
          <p:nvPr/>
        </p:nvSpPr>
        <p:spPr bwMode="auto">
          <a:xfrm>
            <a:off x="6378575" y="5791200"/>
            <a:ext cx="673100" cy="0"/>
          </a:xfrm>
          <a:prstGeom prst="line">
            <a:avLst/>
          </a:prstGeom>
          <a:noFill/>
          <a:ln w="28575">
            <a:solidFill>
              <a:srgbClr val="FF0000"/>
            </a:solidFill>
            <a:round/>
            <a:headEnd type="arrow" w="med" len="med"/>
            <a:tailEnd type="none" w="sm" len="sm"/>
          </a:ln>
        </p:spPr>
        <p:txBody>
          <a:bodyPr/>
          <a:lstStyle/>
          <a:p>
            <a:endParaRPr lang="en-US"/>
          </a:p>
        </p:txBody>
      </p:sp>
      <p:sp>
        <p:nvSpPr>
          <p:cNvPr id="2058" name="Text Box 9"/>
          <p:cNvSpPr txBox="1">
            <a:spLocks noChangeArrowheads="1"/>
          </p:cNvSpPr>
          <p:nvPr/>
        </p:nvSpPr>
        <p:spPr bwMode="auto">
          <a:xfrm>
            <a:off x="7218363" y="5486400"/>
            <a:ext cx="1654175" cy="701675"/>
          </a:xfrm>
          <a:prstGeom prst="rect">
            <a:avLst/>
          </a:prstGeom>
          <a:noFill/>
          <a:ln w="9525">
            <a:noFill/>
            <a:miter lim="800000"/>
            <a:headEnd type="none" w="sm" len="sm"/>
            <a:tailEnd type="none" w="sm" len="sm"/>
          </a:ln>
        </p:spPr>
        <p:txBody>
          <a:bodyPr wrap="none">
            <a:spAutoFit/>
          </a:bodyPr>
          <a:lstStyle/>
          <a:p>
            <a:pPr algn="ctr" eaLnBrk="1" hangingPunct="1"/>
            <a:r>
              <a:rPr lang="en-US" sz="2000">
                <a:solidFill>
                  <a:srgbClr val="FF0000"/>
                </a:solidFill>
                <a:latin typeface="Tahoma" pitchFamily="34" charset="0"/>
              </a:rPr>
              <a:t>Retrieved</a:t>
            </a:r>
          </a:p>
          <a:p>
            <a:pPr algn="ctr" eaLnBrk="1" hangingPunct="1"/>
            <a:r>
              <a:rPr lang="en-US" sz="2000">
                <a:solidFill>
                  <a:srgbClr val="FF0000"/>
                </a:solidFill>
                <a:latin typeface="Tahoma" pitchFamily="34" charset="0"/>
              </a:rPr>
              <a:t>Parameters</a:t>
            </a:r>
          </a:p>
        </p:txBody>
      </p:sp>
      <p:sp>
        <p:nvSpPr>
          <p:cNvPr id="2059" name="Text Box 10"/>
          <p:cNvSpPr txBox="1">
            <a:spLocks noChangeArrowheads="1"/>
          </p:cNvSpPr>
          <p:nvPr/>
        </p:nvSpPr>
        <p:spPr bwMode="auto">
          <a:xfrm>
            <a:off x="533400" y="3581400"/>
            <a:ext cx="6553200" cy="701675"/>
          </a:xfrm>
          <a:prstGeom prst="rect">
            <a:avLst/>
          </a:prstGeom>
          <a:noFill/>
          <a:ln w="9525">
            <a:noFill/>
            <a:miter lim="800000"/>
            <a:headEnd type="none" w="sm" len="sm"/>
            <a:tailEnd type="none" w="sm" len="sm"/>
          </a:ln>
        </p:spPr>
        <p:txBody>
          <a:bodyPr>
            <a:spAutoFit/>
          </a:bodyPr>
          <a:lstStyle/>
          <a:p>
            <a:pPr eaLnBrk="1" hangingPunct="1"/>
            <a:r>
              <a:rPr lang="en-US" sz="2000" b="0">
                <a:latin typeface="Tahoma" pitchFamily="34" charset="0"/>
              </a:rPr>
              <a:t>Measured Signal on Total Scatter (TS) Channel:</a:t>
            </a:r>
          </a:p>
          <a:p>
            <a:pPr eaLnBrk="1" hangingPunct="1"/>
            <a:endParaRPr lang="en-US" sz="2000" b="0">
              <a:latin typeface="Tahoma" pitchFamily="34" charset="0"/>
            </a:endParaRPr>
          </a:p>
        </p:txBody>
      </p:sp>
      <p:sp>
        <p:nvSpPr>
          <p:cNvPr id="2060" name="Text Box 11"/>
          <p:cNvSpPr txBox="1">
            <a:spLocks noChangeArrowheads="1"/>
          </p:cNvSpPr>
          <p:nvPr/>
        </p:nvSpPr>
        <p:spPr bwMode="auto">
          <a:xfrm>
            <a:off x="533400" y="1447800"/>
            <a:ext cx="6096000" cy="701675"/>
          </a:xfrm>
          <a:prstGeom prst="rect">
            <a:avLst/>
          </a:prstGeom>
          <a:noFill/>
          <a:ln w="9525">
            <a:noFill/>
            <a:miter lim="800000"/>
            <a:headEnd type="none" w="sm" len="sm"/>
            <a:tailEnd type="none" w="sm" len="sm"/>
          </a:ln>
        </p:spPr>
        <p:txBody>
          <a:bodyPr>
            <a:spAutoFit/>
          </a:bodyPr>
          <a:lstStyle/>
          <a:p>
            <a:pPr eaLnBrk="1" hangingPunct="1"/>
            <a:r>
              <a:rPr lang="en-US" sz="2000" b="0">
                <a:latin typeface="Tahoma" pitchFamily="34" charset="0"/>
              </a:rPr>
              <a:t>Measured Signal on Molecular Scatter (MS) Channel:</a:t>
            </a:r>
          </a:p>
          <a:p>
            <a:pPr algn="ctr" eaLnBrk="1" hangingPunct="1"/>
            <a:endParaRPr lang="en-US" sz="2000" b="0">
              <a:latin typeface="Tahoma" pitchFamily="34" charset="0"/>
            </a:endParaRPr>
          </a:p>
        </p:txBody>
      </p:sp>
      <p:sp>
        <p:nvSpPr>
          <p:cNvPr id="2061" name="Line 12"/>
          <p:cNvSpPr>
            <a:spLocks noChangeShapeType="1"/>
          </p:cNvSpPr>
          <p:nvPr/>
        </p:nvSpPr>
        <p:spPr bwMode="auto">
          <a:xfrm>
            <a:off x="5937250" y="2765425"/>
            <a:ext cx="685800" cy="0"/>
          </a:xfrm>
          <a:prstGeom prst="line">
            <a:avLst/>
          </a:prstGeom>
          <a:noFill/>
          <a:ln w="28575">
            <a:solidFill>
              <a:srgbClr val="FF0000"/>
            </a:solidFill>
            <a:round/>
            <a:headEnd type="none" w="sm" len="sm"/>
            <a:tailEnd type="none" w="sm" len="sm"/>
          </a:ln>
        </p:spPr>
        <p:txBody>
          <a:bodyPr/>
          <a:lstStyle/>
          <a:p>
            <a:endParaRPr lang="en-US"/>
          </a:p>
        </p:txBody>
      </p:sp>
      <p:sp>
        <p:nvSpPr>
          <p:cNvPr id="2062" name="Line 13"/>
          <p:cNvSpPr>
            <a:spLocks noChangeShapeType="1"/>
          </p:cNvSpPr>
          <p:nvPr/>
        </p:nvSpPr>
        <p:spPr bwMode="auto">
          <a:xfrm>
            <a:off x="3162300" y="4876800"/>
            <a:ext cx="685800" cy="0"/>
          </a:xfrm>
          <a:prstGeom prst="line">
            <a:avLst/>
          </a:prstGeom>
          <a:noFill/>
          <a:ln w="28575">
            <a:solidFill>
              <a:srgbClr val="FF0000"/>
            </a:solidFill>
            <a:round/>
            <a:headEnd type="none" w="sm" len="sm"/>
            <a:tailEnd type="none" w="sm" len="sm"/>
          </a:ln>
        </p:spPr>
        <p:txBody>
          <a:bodyPr/>
          <a:lstStyle/>
          <a:p>
            <a:endParaRPr lang="en-US"/>
          </a:p>
        </p:txBody>
      </p:sp>
      <p:sp>
        <p:nvSpPr>
          <p:cNvPr id="2063" name="Arc 14"/>
          <p:cNvSpPr>
            <a:spLocks/>
          </p:cNvSpPr>
          <p:nvPr/>
        </p:nvSpPr>
        <p:spPr bwMode="auto">
          <a:xfrm flipH="1" flipV="1">
            <a:off x="3644900" y="4876800"/>
            <a:ext cx="989013" cy="901700"/>
          </a:xfrm>
          <a:custGeom>
            <a:avLst/>
            <a:gdLst>
              <a:gd name="T0" fmla="*/ 2147483647 w 21539"/>
              <a:gd name="T1" fmla="*/ 0 h 20875"/>
              <a:gd name="T2" fmla="*/ 2147483647 w 21539"/>
              <a:gd name="T3" fmla="*/ 2147483647 h 20875"/>
              <a:gd name="T4" fmla="*/ 0 w 21539"/>
              <a:gd name="T5" fmla="*/ 2147483647 h 20875"/>
              <a:gd name="T6" fmla="*/ 0 60000 65536"/>
              <a:gd name="T7" fmla="*/ 0 60000 65536"/>
              <a:gd name="T8" fmla="*/ 0 60000 65536"/>
              <a:gd name="T9" fmla="*/ 0 w 21539"/>
              <a:gd name="T10" fmla="*/ 0 h 20875"/>
              <a:gd name="T11" fmla="*/ 21539 w 21539"/>
              <a:gd name="T12" fmla="*/ 20875 h 20875"/>
            </a:gdLst>
            <a:ahLst/>
            <a:cxnLst>
              <a:cxn ang="T6">
                <a:pos x="T0" y="T1"/>
              </a:cxn>
              <a:cxn ang="T7">
                <a:pos x="T2" y="T3"/>
              </a:cxn>
              <a:cxn ang="T8">
                <a:pos x="T4" y="T5"/>
              </a:cxn>
            </a:cxnLst>
            <a:rect l="T9" t="T10" r="T11" b="T12"/>
            <a:pathLst>
              <a:path w="21539" h="20875" fill="none" extrusionOk="0">
                <a:moveTo>
                  <a:pt x="5550" y="0"/>
                </a:moveTo>
                <a:cubicBezTo>
                  <a:pt x="14432" y="2362"/>
                  <a:pt x="20846" y="10085"/>
                  <a:pt x="21538" y="19249"/>
                </a:cubicBezTo>
              </a:path>
              <a:path w="21539" h="20875" stroke="0" extrusionOk="0">
                <a:moveTo>
                  <a:pt x="5550" y="0"/>
                </a:moveTo>
                <a:cubicBezTo>
                  <a:pt x="14432" y="2362"/>
                  <a:pt x="20846" y="10085"/>
                  <a:pt x="21538" y="19249"/>
                </a:cubicBezTo>
                <a:lnTo>
                  <a:pt x="0" y="20875"/>
                </a:lnTo>
                <a:close/>
              </a:path>
            </a:pathLst>
          </a:custGeom>
          <a:noFill/>
          <a:ln w="28575">
            <a:solidFill>
              <a:srgbClr val="FF0000"/>
            </a:solidFill>
            <a:round/>
            <a:headEnd type="none" w="sm" len="sm"/>
            <a:tailEnd type="arrow" w="med" len="med"/>
          </a:ln>
        </p:spPr>
        <p:txBody>
          <a:bodyPr wrap="none" anchor="ctr"/>
          <a:lstStyle/>
          <a:p>
            <a:endParaRPr lang="en-US"/>
          </a:p>
        </p:txBody>
      </p:sp>
      <p:sp>
        <p:nvSpPr>
          <p:cNvPr id="2064" name="Line 15"/>
          <p:cNvSpPr>
            <a:spLocks noChangeShapeType="1"/>
          </p:cNvSpPr>
          <p:nvPr/>
        </p:nvSpPr>
        <p:spPr bwMode="auto">
          <a:xfrm>
            <a:off x="8093075" y="4495800"/>
            <a:ext cx="0" cy="914400"/>
          </a:xfrm>
          <a:prstGeom prst="line">
            <a:avLst/>
          </a:prstGeom>
          <a:noFill/>
          <a:ln w="28575">
            <a:solidFill>
              <a:srgbClr val="FF0000"/>
            </a:solidFill>
            <a:round/>
            <a:headEnd type="arrow" w="med" len="med"/>
            <a:tailEnd type="none" w="sm" len="sm"/>
          </a:ln>
        </p:spPr>
        <p:txBody>
          <a:bodyPr/>
          <a:lstStyle/>
          <a:p>
            <a:endParaRPr lang="en-US"/>
          </a:p>
        </p:txBody>
      </p:sp>
      <p:grpSp>
        <p:nvGrpSpPr>
          <p:cNvPr id="2065" name="Group 16"/>
          <p:cNvGrpSpPr>
            <a:grpSpLocks/>
          </p:cNvGrpSpPr>
          <p:nvPr/>
        </p:nvGrpSpPr>
        <p:grpSpPr bwMode="auto">
          <a:xfrm>
            <a:off x="609600" y="5295900"/>
            <a:ext cx="6380163" cy="1457325"/>
            <a:chOff x="384" y="3336"/>
            <a:chExt cx="4019" cy="918"/>
          </a:xfrm>
        </p:grpSpPr>
        <p:graphicFrame>
          <p:nvGraphicFramePr>
            <p:cNvPr id="2051" name="Object 3"/>
            <p:cNvGraphicFramePr>
              <a:graphicFrameLocks noChangeAspect="1"/>
            </p:cNvGraphicFramePr>
            <p:nvPr/>
          </p:nvGraphicFramePr>
          <p:xfrm>
            <a:off x="624" y="3336"/>
            <a:ext cx="920" cy="504"/>
          </p:xfrm>
          <a:graphic>
            <a:graphicData uri="http://schemas.openxmlformats.org/presentationml/2006/ole">
              <p:oleObj spid="_x0000_s2051" name="Equation" r:id="rId7" imgW="1460160" imgH="799920" progId="">
                <p:embed/>
              </p:oleObj>
            </a:graphicData>
          </a:graphic>
        </p:graphicFrame>
        <p:sp>
          <p:nvSpPr>
            <p:cNvPr id="2066" name="Arc 18"/>
            <p:cNvSpPr>
              <a:spLocks/>
            </p:cNvSpPr>
            <p:nvPr/>
          </p:nvSpPr>
          <p:spPr bwMode="auto">
            <a:xfrm rot="-866192" flipH="1" flipV="1">
              <a:off x="1595" y="3406"/>
              <a:ext cx="2808"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FF0000"/>
              </a:solidFill>
              <a:round/>
              <a:headEnd/>
              <a:tailEnd type="arrow" w="med" len="med"/>
            </a:ln>
          </p:spPr>
          <p:txBody>
            <a:bodyPr wrap="none" anchor="ctr"/>
            <a:lstStyle/>
            <a:p>
              <a:endParaRPr lang="en-US"/>
            </a:p>
          </p:txBody>
        </p:sp>
        <p:sp>
          <p:nvSpPr>
            <p:cNvPr id="2067" name="Text Box 19"/>
            <p:cNvSpPr txBox="1">
              <a:spLocks noChangeArrowheads="1"/>
            </p:cNvSpPr>
            <p:nvPr/>
          </p:nvSpPr>
          <p:spPr bwMode="auto">
            <a:xfrm>
              <a:off x="384" y="3888"/>
              <a:ext cx="1296" cy="366"/>
            </a:xfrm>
            <a:prstGeom prst="rect">
              <a:avLst/>
            </a:prstGeom>
            <a:noFill/>
            <a:ln w="9525">
              <a:noFill/>
              <a:miter lim="800000"/>
              <a:headEnd type="none" w="sm" len="sm"/>
              <a:tailEnd type="none" w="sm" len="sm"/>
            </a:ln>
          </p:spPr>
          <p:txBody>
            <a:bodyPr>
              <a:spAutoFit/>
            </a:bodyPr>
            <a:lstStyle/>
            <a:p>
              <a:pPr algn="ctr" eaLnBrk="1" hangingPunct="1"/>
              <a:r>
                <a:rPr lang="en-US" sz="1600">
                  <a:solidFill>
                    <a:srgbClr val="FF0000"/>
                  </a:solidFill>
                  <a:latin typeface="Tahoma" pitchFamily="34" charset="0"/>
                </a:rPr>
                <a:t>Ext/Backscatter </a:t>
              </a:r>
            </a:p>
            <a:p>
              <a:pPr algn="ctr" eaLnBrk="1" hangingPunct="1"/>
              <a:endParaRPr lang="en-US" sz="1600">
                <a:solidFill>
                  <a:srgbClr val="FF0000"/>
                </a:solidFill>
                <a:latin typeface="Tahoma" pitchFamily="34" charset="0"/>
              </a:endParaRPr>
            </a:p>
          </p:txBody>
        </p:sp>
        <p:sp>
          <p:nvSpPr>
            <p:cNvPr id="2068" name="Line 20"/>
            <p:cNvSpPr>
              <a:spLocks noChangeShapeType="1"/>
            </p:cNvSpPr>
            <p:nvPr/>
          </p:nvSpPr>
          <p:spPr bwMode="auto">
            <a:xfrm>
              <a:off x="1296" y="3696"/>
              <a:ext cx="240" cy="0"/>
            </a:xfrm>
            <a:prstGeom prst="line">
              <a:avLst/>
            </a:prstGeom>
            <a:noFill/>
            <a:ln w="28575">
              <a:solidFill>
                <a:srgbClr val="FF0000"/>
              </a:solidFill>
              <a:round/>
              <a:headEnd type="none" w="sm" len="sm"/>
              <a:tailEnd type="none" w="sm" len="sm"/>
            </a:ln>
          </p:spPr>
          <p:txBody>
            <a:bodyPr/>
            <a:lstStyle/>
            <a:p>
              <a:endParaRPr lang="en-US"/>
            </a:p>
          </p:txBody>
        </p:sp>
      </p:grpSp>
    </p:spTree>
    <p:custDataLst>
      <p:tags r:id="rId2"/>
    </p:custDataLst>
  </p:cSld>
  <p:clrMapOvr>
    <a:masterClrMapping/>
  </p:clrMapOvr>
  <p:transition advTm="3230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ctrTitle"/>
          </p:nvPr>
        </p:nvSpPr>
        <p:spPr/>
        <p:txBody>
          <a:bodyPr/>
          <a:lstStyle/>
          <a:p>
            <a:pPr algn="ctr"/>
            <a:r>
              <a:rPr lang="en-US" smtClean="0"/>
              <a:t>The Instrument</a:t>
            </a:r>
          </a:p>
        </p:txBody>
      </p:sp>
    </p:spTree>
  </p:cSld>
  <p:clrMapOvr>
    <a:masterClrMapping/>
  </p:clrMapOvr>
  <p:transition advTm="124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3200" smtClean="0"/>
              <a:t>Important System Characteristics</a:t>
            </a:r>
          </a:p>
        </p:txBody>
      </p:sp>
      <p:sp>
        <p:nvSpPr>
          <p:cNvPr id="21507" name="Content Placeholder 2"/>
          <p:cNvSpPr>
            <a:spLocks noGrp="1"/>
          </p:cNvSpPr>
          <p:nvPr>
            <p:ph idx="1"/>
          </p:nvPr>
        </p:nvSpPr>
        <p:spPr>
          <a:xfrm>
            <a:off x="609600" y="893763"/>
            <a:ext cx="8251825" cy="5149850"/>
          </a:xfrm>
        </p:spPr>
        <p:txBody>
          <a:bodyPr/>
          <a:lstStyle/>
          <a:p>
            <a:pPr>
              <a:spcBef>
                <a:spcPts val="200"/>
              </a:spcBef>
            </a:pPr>
            <a:r>
              <a:rPr lang="en-US" sz="2400" b="1" smtClean="0"/>
              <a:t>Calibration</a:t>
            </a:r>
          </a:p>
          <a:p>
            <a:pPr lvl="1">
              <a:spcBef>
                <a:spcPts val="200"/>
              </a:spcBef>
            </a:pPr>
            <a:r>
              <a:rPr lang="en-US" sz="2000" b="1" i="1" smtClean="0">
                <a:solidFill>
                  <a:srgbClr val="FF0000"/>
                </a:solidFill>
              </a:rPr>
              <a:t>Internal calibration </a:t>
            </a:r>
            <a:r>
              <a:rPr lang="en-US" sz="2000" smtClean="0"/>
              <a:t>of electro-optic gains between parallel and perpendicular polarization channels</a:t>
            </a:r>
          </a:p>
          <a:p>
            <a:pPr lvl="2">
              <a:spcBef>
                <a:spcPts val="200"/>
              </a:spcBef>
            </a:pPr>
            <a:endParaRPr lang="en-US" sz="1600" smtClean="0"/>
          </a:p>
          <a:p>
            <a:pPr lvl="1">
              <a:spcBef>
                <a:spcPts val="200"/>
              </a:spcBef>
            </a:pPr>
            <a:r>
              <a:rPr lang="en-US" sz="2000" b="1" i="1" smtClean="0">
                <a:solidFill>
                  <a:srgbClr val="FF0000"/>
                </a:solidFill>
              </a:rPr>
              <a:t>Internal calibration </a:t>
            </a:r>
            <a:r>
              <a:rPr lang="en-US" sz="2000" smtClean="0"/>
              <a:t>of “molecular” to parallel backscatter channel at 532 nm</a:t>
            </a:r>
          </a:p>
          <a:p>
            <a:pPr lvl="2">
              <a:spcBef>
                <a:spcPts val="200"/>
              </a:spcBef>
            </a:pPr>
            <a:r>
              <a:rPr lang="en-US" sz="1600" smtClean="0"/>
              <a:t>532 nm aerosol backscatter, depolarization, and extinction retrieved </a:t>
            </a:r>
            <a:r>
              <a:rPr lang="en-US" sz="1600" b="1" i="1" smtClean="0">
                <a:solidFill>
                  <a:srgbClr val="FF0000"/>
                </a:solidFill>
              </a:rPr>
              <a:t>without external calibration </a:t>
            </a:r>
            <a:r>
              <a:rPr lang="en-US" sz="1600" smtClean="0"/>
              <a:t>to atmospheric target</a:t>
            </a:r>
          </a:p>
          <a:p>
            <a:pPr lvl="2">
              <a:spcBef>
                <a:spcPts val="200"/>
              </a:spcBef>
            </a:pPr>
            <a:endParaRPr lang="en-US" sz="1600" smtClean="0"/>
          </a:p>
          <a:p>
            <a:pPr lvl="1">
              <a:spcBef>
                <a:spcPts val="200"/>
              </a:spcBef>
            </a:pPr>
            <a:r>
              <a:rPr lang="en-US" sz="2000" smtClean="0"/>
              <a:t>1064 nm backscatter calibrated using information from 532 nm aerosol backscatter</a:t>
            </a:r>
          </a:p>
          <a:p>
            <a:pPr lvl="2">
              <a:spcBef>
                <a:spcPts val="200"/>
              </a:spcBef>
            </a:pPr>
            <a:r>
              <a:rPr lang="en-US" sz="1600" smtClean="0"/>
              <a:t>Normalized to estimated total backscatter at “cleanest” point in profile</a:t>
            </a:r>
          </a:p>
          <a:p>
            <a:pPr lvl="2">
              <a:spcBef>
                <a:spcPts val="200"/>
              </a:spcBef>
            </a:pPr>
            <a:r>
              <a:rPr lang="en-US" sz="1600" smtClean="0"/>
              <a:t>532 nm aerosol backscatter used to estimate 1064 aerosol backscatter at calibration altitude</a:t>
            </a:r>
          </a:p>
          <a:p>
            <a:pPr>
              <a:spcBef>
                <a:spcPts val="200"/>
              </a:spcBef>
            </a:pPr>
            <a:r>
              <a:rPr lang="en-US" sz="2400" b="1" smtClean="0"/>
              <a:t>Alignment</a:t>
            </a:r>
          </a:p>
          <a:p>
            <a:pPr lvl="1">
              <a:spcBef>
                <a:spcPts val="200"/>
              </a:spcBef>
            </a:pPr>
            <a:r>
              <a:rPr lang="en-US" sz="2000" smtClean="0"/>
              <a:t>Autonomous bore-sight alignment every 10 sec</a:t>
            </a:r>
          </a:p>
          <a:p>
            <a:pPr lvl="1"/>
            <a:endParaRPr lang="en-US" sz="2000" smtClean="0"/>
          </a:p>
        </p:txBody>
      </p:sp>
      <p:sp>
        <p:nvSpPr>
          <p:cNvPr id="21508" name="TextBox 9"/>
          <p:cNvSpPr txBox="1">
            <a:spLocks noChangeArrowheads="1"/>
          </p:cNvSpPr>
          <p:nvPr/>
        </p:nvSpPr>
        <p:spPr bwMode="auto">
          <a:xfrm>
            <a:off x="700088" y="6027738"/>
            <a:ext cx="8639175" cy="830262"/>
          </a:xfrm>
          <a:prstGeom prst="rect">
            <a:avLst/>
          </a:prstGeom>
          <a:noFill/>
          <a:ln w="9525">
            <a:noFill/>
            <a:miter lim="800000"/>
            <a:headEnd/>
            <a:tailEnd/>
          </a:ln>
        </p:spPr>
        <p:txBody>
          <a:bodyPr>
            <a:spAutoFit/>
          </a:bodyPr>
          <a:lstStyle/>
          <a:p>
            <a:r>
              <a:rPr lang="en-US">
                <a:solidFill>
                  <a:srgbClr val="FF0000"/>
                </a:solidFill>
                <a:latin typeface="Arial" charset="0"/>
                <a:cs typeface="Arial" charset="0"/>
              </a:rPr>
              <a:t>For a description of system and technique, </a:t>
            </a:r>
          </a:p>
          <a:p>
            <a:r>
              <a:rPr lang="en-US">
                <a:solidFill>
                  <a:srgbClr val="FF0000"/>
                </a:solidFill>
                <a:latin typeface="Arial" charset="0"/>
                <a:cs typeface="Arial" charset="0"/>
              </a:rPr>
              <a:t>see Hair et al., Appl. Optics, 2008 </a:t>
            </a:r>
          </a:p>
        </p:txBody>
      </p:sp>
    </p:spTree>
  </p:cSld>
  <p:clrMapOvr>
    <a:masterClrMapping/>
  </p:clrMapOvr>
  <p:transition advTm="73556"/>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l="2774" t="-191"/>
          <a:stretch>
            <a:fillRect/>
          </a:stretch>
        </p:blipFill>
        <p:spPr bwMode="auto">
          <a:xfrm>
            <a:off x="0" y="2833688"/>
            <a:ext cx="2403475" cy="3089275"/>
          </a:xfrm>
          <a:prstGeom prst="rect">
            <a:avLst/>
          </a:prstGeom>
          <a:noFill/>
          <a:ln w="9525">
            <a:noFill/>
            <a:miter lim="800000"/>
            <a:headEnd/>
            <a:tailEnd/>
          </a:ln>
        </p:spPr>
      </p:pic>
      <p:sp>
        <p:nvSpPr>
          <p:cNvPr id="22531" name="Rectangle 2"/>
          <p:cNvSpPr>
            <a:spLocks noGrp="1" noChangeArrowheads="1"/>
          </p:cNvSpPr>
          <p:nvPr>
            <p:ph type="title" idx="4294967295"/>
          </p:nvPr>
        </p:nvSpPr>
        <p:spPr/>
        <p:txBody>
          <a:bodyPr/>
          <a:lstStyle/>
          <a:p>
            <a:r>
              <a:rPr lang="en-US" sz="2400" smtClean="0"/>
              <a:t>Airborne High Spectral Resolution Lidar (HSRL)</a:t>
            </a:r>
          </a:p>
        </p:txBody>
      </p:sp>
      <p:sp>
        <p:nvSpPr>
          <p:cNvPr id="16388" name="Rectangle 3"/>
          <p:cNvSpPr>
            <a:spLocks noGrp="1" noChangeArrowheads="1"/>
          </p:cNvSpPr>
          <p:nvPr>
            <p:ph type="body" sz="half" idx="4294967295"/>
          </p:nvPr>
        </p:nvSpPr>
        <p:spPr>
          <a:xfrm>
            <a:off x="4114800" y="1117600"/>
            <a:ext cx="5029200" cy="3232150"/>
          </a:xfrm>
        </p:spPr>
        <p:txBody>
          <a:bodyPr/>
          <a:lstStyle/>
          <a:p>
            <a:pPr marL="228600" indent="-228600">
              <a:lnSpc>
                <a:spcPct val="80000"/>
              </a:lnSpc>
              <a:defRPr/>
            </a:pPr>
            <a:r>
              <a:rPr lang="en-US" sz="2000" b="1" smtClean="0">
                <a:latin typeface="Arial" charset="0"/>
              </a:rPr>
              <a:t>Capabilities: </a:t>
            </a:r>
            <a:r>
              <a:rPr lang="en-US" sz="2000" b="1" i="1" smtClean="0">
                <a:solidFill>
                  <a:srgbClr val="FF0000"/>
                </a:solidFill>
                <a:latin typeface="Arial" charset="0"/>
              </a:rPr>
              <a:t>1-</a:t>
            </a:r>
            <a:r>
              <a:rPr lang="el-GR" sz="2000" b="1" i="1" smtClean="0">
                <a:solidFill>
                  <a:srgbClr val="FF0000"/>
                </a:solidFill>
                <a:latin typeface="Arial" charset="0"/>
                <a:cs typeface="Arial" charset="0"/>
              </a:rPr>
              <a:t>α</a:t>
            </a:r>
            <a:r>
              <a:rPr lang="en-US" sz="2000" b="1" i="1" smtClean="0">
                <a:solidFill>
                  <a:srgbClr val="FF0000"/>
                </a:solidFill>
                <a:latin typeface="Arial" charset="0"/>
                <a:cs typeface="Arial" charset="0"/>
              </a:rPr>
              <a:t>, 2-</a:t>
            </a:r>
            <a:r>
              <a:rPr lang="el-GR" sz="2000" b="1" i="1" smtClean="0">
                <a:solidFill>
                  <a:srgbClr val="FF0000"/>
                </a:solidFill>
                <a:latin typeface="Arial" charset="0"/>
                <a:cs typeface="Arial" charset="0"/>
              </a:rPr>
              <a:t>β</a:t>
            </a:r>
            <a:r>
              <a:rPr lang="en-US" sz="2000" b="1" i="1" smtClean="0">
                <a:solidFill>
                  <a:srgbClr val="FF0000"/>
                </a:solidFill>
                <a:latin typeface="Arial" charset="0"/>
                <a:cs typeface="Arial" charset="0"/>
              </a:rPr>
              <a:t>, 2-</a:t>
            </a:r>
            <a:r>
              <a:rPr lang="el-GR" sz="2000" b="1" i="1" smtClean="0">
                <a:solidFill>
                  <a:srgbClr val="FF0000"/>
                </a:solidFill>
                <a:latin typeface="Arial" charset="0"/>
                <a:cs typeface="Arial" charset="0"/>
              </a:rPr>
              <a:t>δ</a:t>
            </a:r>
            <a:endParaRPr lang="el-GR" sz="2000" b="1" smtClean="0">
              <a:solidFill>
                <a:srgbClr val="FF0000"/>
              </a:solidFill>
              <a:latin typeface="Arial" charset="0"/>
              <a:cs typeface="Arial" charset="0"/>
            </a:endParaRPr>
          </a:p>
          <a:p>
            <a:pPr marL="514350" lvl="1">
              <a:lnSpc>
                <a:spcPct val="80000"/>
              </a:lnSpc>
              <a:defRPr/>
            </a:pPr>
            <a:r>
              <a:rPr lang="en-US" sz="2000" b="1" smtClean="0">
                <a:latin typeface="Arial" charset="0"/>
              </a:rPr>
              <a:t>HSRL at 532 nm (iodine technique)</a:t>
            </a:r>
          </a:p>
          <a:p>
            <a:pPr marL="514350" lvl="1">
              <a:lnSpc>
                <a:spcPct val="80000"/>
              </a:lnSpc>
              <a:defRPr/>
            </a:pPr>
            <a:r>
              <a:rPr lang="en-US" sz="2000" b="1" smtClean="0">
                <a:latin typeface="Arial" charset="0"/>
              </a:rPr>
              <a:t>Backscatter lidar at 1064 nm</a:t>
            </a:r>
          </a:p>
          <a:p>
            <a:pPr marL="514350" lvl="1">
              <a:lnSpc>
                <a:spcPct val="80000"/>
              </a:lnSpc>
              <a:defRPr/>
            </a:pPr>
            <a:r>
              <a:rPr lang="en-US" sz="2000" b="1" smtClean="0">
                <a:latin typeface="Arial" charset="0"/>
              </a:rPr>
              <a:t>Depolarization at both 532, 1064 nm</a:t>
            </a:r>
          </a:p>
          <a:p>
            <a:pPr marL="228600" indent="-228600">
              <a:lnSpc>
                <a:spcPct val="80000"/>
              </a:lnSpc>
              <a:defRPr/>
            </a:pPr>
            <a:r>
              <a:rPr lang="en-US" sz="2000" b="1" smtClean="0">
                <a:latin typeface="Arial" charset="0"/>
              </a:rPr>
              <a:t>History</a:t>
            </a:r>
          </a:p>
          <a:p>
            <a:pPr marL="514350" lvl="1">
              <a:lnSpc>
                <a:spcPct val="80000"/>
              </a:lnSpc>
              <a:defRPr/>
            </a:pPr>
            <a:r>
              <a:rPr lang="en-US" sz="2000" b="1" smtClean="0">
                <a:latin typeface="Arial" charset="0"/>
              </a:rPr>
              <a:t>2000-2004: instrument development</a:t>
            </a:r>
          </a:p>
          <a:p>
            <a:pPr marL="514350" lvl="1">
              <a:lnSpc>
                <a:spcPct val="80000"/>
              </a:lnSpc>
              <a:defRPr/>
            </a:pPr>
            <a:r>
              <a:rPr lang="en-US" sz="2000" b="1" smtClean="0">
                <a:latin typeface="Arial" charset="0"/>
              </a:rPr>
              <a:t>Dec 2004: first test flight on Lear 25-C</a:t>
            </a:r>
          </a:p>
          <a:p>
            <a:pPr marL="514350" lvl="1">
              <a:lnSpc>
                <a:spcPct val="80000"/>
              </a:lnSpc>
              <a:defRPr/>
            </a:pPr>
            <a:r>
              <a:rPr lang="en-US" sz="2000" b="1" smtClean="0">
                <a:latin typeface="Arial" charset="0"/>
              </a:rPr>
              <a:t>Dec 2005: first test flight NASA King Air</a:t>
            </a:r>
          </a:p>
          <a:p>
            <a:pPr marL="514350" lvl="1">
              <a:lnSpc>
                <a:spcPct val="80000"/>
              </a:lnSpc>
              <a:defRPr/>
            </a:pPr>
            <a:r>
              <a:rPr lang="en-US" sz="2000" b="1" smtClean="0">
                <a:latin typeface="Arial" charset="0"/>
              </a:rPr>
              <a:t>2006-present: ~3 campaigns/year</a:t>
            </a:r>
          </a:p>
          <a:p>
            <a:pPr marL="114300">
              <a:lnSpc>
                <a:spcPct val="80000"/>
              </a:lnSpc>
              <a:defRPr/>
            </a:pPr>
            <a:r>
              <a:rPr lang="en-US" sz="2000" b="1" smtClean="0">
                <a:latin typeface="Arial" charset="0"/>
              </a:rPr>
              <a:t>NASA B200 and UC12 King Air</a:t>
            </a:r>
          </a:p>
          <a:p>
            <a:pPr marL="514350" lvl="1">
              <a:lnSpc>
                <a:spcPct val="80000"/>
              </a:lnSpc>
              <a:defRPr/>
            </a:pPr>
            <a:r>
              <a:rPr lang="en-US" sz="2000" b="1" smtClean="0">
                <a:latin typeface="Arial" charset="0"/>
              </a:rPr>
              <a:t>27-28 kft (~9 km) nominal altitude</a:t>
            </a:r>
          </a:p>
          <a:p>
            <a:pPr marL="514350" lvl="1">
              <a:lnSpc>
                <a:spcPct val="80000"/>
              </a:lnSpc>
              <a:defRPr/>
            </a:pPr>
            <a:r>
              <a:rPr lang="en-US" sz="2000" b="1" smtClean="0">
                <a:latin typeface="Arial" charset="0"/>
              </a:rPr>
              <a:t>Aircraft speed 200-220 knots</a:t>
            </a:r>
          </a:p>
          <a:p>
            <a:pPr marL="514350" lvl="1">
              <a:lnSpc>
                <a:spcPct val="80000"/>
              </a:lnSpc>
              <a:defRPr/>
            </a:pPr>
            <a:r>
              <a:rPr lang="en-US" sz="2000" b="1" smtClean="0">
                <a:latin typeface="Arial" charset="0"/>
              </a:rPr>
              <a:t>Aircraft duration ~3.5-4.5 hours</a:t>
            </a:r>
          </a:p>
          <a:p>
            <a:pPr marL="514350" lvl="1">
              <a:lnSpc>
                <a:spcPct val="80000"/>
              </a:lnSpc>
              <a:defRPr/>
            </a:pPr>
            <a:r>
              <a:rPr lang="en-US" sz="2000" b="1" smtClean="0">
                <a:latin typeface="Arial" charset="0"/>
              </a:rPr>
              <a:t>Typical payload:</a:t>
            </a:r>
          </a:p>
          <a:p>
            <a:pPr marL="914400" lvl="2">
              <a:lnSpc>
                <a:spcPct val="80000"/>
              </a:lnSpc>
              <a:defRPr/>
            </a:pPr>
            <a:r>
              <a:rPr lang="en-US" sz="1600" b="1" smtClean="0">
                <a:latin typeface="Arial" charset="0"/>
              </a:rPr>
              <a:t>HSRL</a:t>
            </a:r>
          </a:p>
          <a:p>
            <a:pPr marL="914400" lvl="2">
              <a:lnSpc>
                <a:spcPct val="80000"/>
              </a:lnSpc>
              <a:defRPr/>
            </a:pPr>
            <a:r>
              <a:rPr lang="en-US" sz="1600" b="1" smtClean="0">
                <a:latin typeface="Arial" charset="0"/>
              </a:rPr>
              <a:t>Research Scanning Polarimeter (RSP)</a:t>
            </a:r>
          </a:p>
          <a:p>
            <a:pPr marL="914400" lvl="2">
              <a:lnSpc>
                <a:spcPct val="80000"/>
              </a:lnSpc>
              <a:defRPr/>
            </a:pPr>
            <a:r>
              <a:rPr lang="en-US" sz="1600" b="1" smtClean="0">
                <a:latin typeface="Arial" charset="0"/>
              </a:rPr>
              <a:t>Digital Camera</a:t>
            </a:r>
          </a:p>
        </p:txBody>
      </p:sp>
      <p:pic>
        <p:nvPicPr>
          <p:cNvPr id="22533" name="Picture 2"/>
          <p:cNvPicPr>
            <a:picLocks noChangeAspect="1" noChangeArrowheads="1"/>
          </p:cNvPicPr>
          <p:nvPr/>
        </p:nvPicPr>
        <p:blipFill>
          <a:blip r:embed="rId4" cstate="print"/>
          <a:srcRect/>
          <a:stretch>
            <a:fillRect/>
          </a:stretch>
        </p:blipFill>
        <p:spPr bwMode="auto">
          <a:xfrm>
            <a:off x="0" y="952500"/>
            <a:ext cx="3827463" cy="1716088"/>
          </a:xfrm>
          <a:prstGeom prst="rect">
            <a:avLst/>
          </a:prstGeom>
          <a:noFill/>
          <a:ln w="28575">
            <a:noFill/>
            <a:miter lim="800000"/>
            <a:headEnd/>
            <a:tailEnd/>
          </a:ln>
        </p:spPr>
      </p:pic>
      <p:pic>
        <p:nvPicPr>
          <p:cNvPr id="22534" name="Picture 7"/>
          <p:cNvPicPr>
            <a:picLocks noChangeAspect="1" noChangeArrowheads="1"/>
          </p:cNvPicPr>
          <p:nvPr/>
        </p:nvPicPr>
        <p:blipFill>
          <a:blip r:embed="rId5" cstate="print"/>
          <a:srcRect/>
          <a:stretch>
            <a:fillRect/>
          </a:stretch>
        </p:blipFill>
        <p:spPr bwMode="auto">
          <a:xfrm>
            <a:off x="2371725" y="4083050"/>
            <a:ext cx="1736725" cy="2317750"/>
          </a:xfrm>
          <a:prstGeom prst="rect">
            <a:avLst/>
          </a:prstGeom>
          <a:noFill/>
          <a:ln w="9525">
            <a:noFill/>
            <a:miter lim="800000"/>
            <a:headEnd/>
            <a:tailEnd/>
          </a:ln>
        </p:spPr>
      </p:pic>
    </p:spTree>
  </p:cSld>
  <p:clrMapOvr>
    <a:masterClrMapping/>
  </p:clrMapOvr>
  <p:transition advTm="3454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p:txBody>
          <a:bodyPr/>
          <a:lstStyle/>
          <a:p>
            <a:pPr algn="ctr"/>
            <a:r>
              <a:rPr lang="en-US" smtClean="0"/>
              <a:t>Measurements</a:t>
            </a:r>
          </a:p>
        </p:txBody>
      </p:sp>
    </p:spTree>
  </p:cSld>
  <p:clrMapOvr>
    <a:masterClrMapping/>
  </p:clrMapOvr>
  <p:transition advTm="124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163" y="930275"/>
          <a:ext cx="9113519" cy="5318760"/>
        </p:xfrm>
        <a:graphic>
          <a:graphicData uri="http://schemas.openxmlformats.org/drawingml/2006/table">
            <a:tbl>
              <a:tblPr firstRow="1" bandRow="1">
                <a:tableStyleId>{5C22544A-7EE6-4342-B048-85BDC9FD1C3A}</a:tableStyleId>
              </a:tblPr>
              <a:tblGrid>
                <a:gridCol w="1733006"/>
                <a:gridCol w="1894113"/>
                <a:gridCol w="1828800"/>
                <a:gridCol w="1828800"/>
                <a:gridCol w="1828800"/>
              </a:tblGrid>
              <a:tr h="874601">
                <a:tc>
                  <a:txBody>
                    <a:bodyPr/>
                    <a:lstStyle/>
                    <a:p>
                      <a:pPr algn="ctr"/>
                      <a:r>
                        <a:rPr lang="en-US" smtClean="0"/>
                        <a:t>Parameter</a:t>
                      </a:r>
                      <a:endParaRPr lang="en-US"/>
                    </a:p>
                  </a:txBody>
                  <a:tcPr/>
                </a:tc>
                <a:tc>
                  <a:txBody>
                    <a:bodyPr/>
                    <a:lstStyle/>
                    <a:p>
                      <a:pPr algn="ctr"/>
                      <a:r>
                        <a:rPr lang="en-US" smtClean="0"/>
                        <a:t>Wavelength (nm)</a:t>
                      </a:r>
                      <a:endParaRPr lang="en-US"/>
                    </a:p>
                  </a:txBody>
                  <a:tcPr/>
                </a:tc>
                <a:tc>
                  <a:txBody>
                    <a:bodyPr/>
                    <a:lstStyle/>
                    <a:p>
                      <a:pPr algn="ctr"/>
                      <a:r>
                        <a:rPr lang="en-US" smtClean="0"/>
                        <a:t>Property</a:t>
                      </a:r>
                      <a:endParaRPr lang="en-US"/>
                    </a:p>
                  </a:txBody>
                  <a:tcPr/>
                </a:tc>
                <a:tc>
                  <a:txBody>
                    <a:bodyPr/>
                    <a:lstStyle/>
                    <a:p>
                      <a:pPr algn="ctr"/>
                      <a:r>
                        <a:rPr lang="en-US" smtClean="0"/>
                        <a:t>Horizontal Resolution (</a:t>
                      </a:r>
                      <a:r>
                        <a:rPr lang="en-US" smtClean="0">
                          <a:latin typeface="Symbol" pitchFamily="18" charset="2"/>
                        </a:rPr>
                        <a:t>D</a:t>
                      </a:r>
                      <a:r>
                        <a:rPr lang="en-US" smtClean="0">
                          <a:latin typeface="+mn-lt"/>
                        </a:rPr>
                        <a:t>x</a:t>
                      </a:r>
                      <a:r>
                        <a:rPr lang="en-US" smtClean="0"/>
                        <a:t>) (km)</a:t>
                      </a:r>
                      <a:endParaRPr lang="en-US"/>
                    </a:p>
                  </a:txBody>
                  <a:tcPr/>
                </a:tc>
                <a:tc>
                  <a:txBody>
                    <a:bodyPr/>
                    <a:lstStyle/>
                    <a:p>
                      <a:pPr algn="ctr"/>
                      <a:r>
                        <a:rPr lang="en-US" smtClean="0"/>
                        <a:t>Vertical Resolution </a:t>
                      </a:r>
                    </a:p>
                    <a:p>
                      <a:pPr algn="ctr"/>
                      <a:r>
                        <a:rPr lang="en-US" smtClean="0"/>
                        <a:t>(</a:t>
                      </a:r>
                      <a:r>
                        <a:rPr lang="en-US" smtClean="0">
                          <a:latin typeface="Symbol" pitchFamily="18" charset="2"/>
                        </a:rPr>
                        <a:t>D</a:t>
                      </a:r>
                      <a:r>
                        <a:rPr lang="en-US" smtClean="0"/>
                        <a:t>z) (m)</a:t>
                      </a:r>
                      <a:endParaRPr lang="en-US"/>
                    </a:p>
                  </a:txBody>
                  <a:tcPr/>
                </a:tc>
              </a:tr>
              <a:tr h="472499">
                <a:tc>
                  <a:txBody>
                    <a:bodyPr/>
                    <a:lstStyle/>
                    <a:p>
                      <a:pPr algn="l"/>
                      <a:r>
                        <a:rPr lang="en-US" sz="1300" b="1" smtClean="0"/>
                        <a:t>Aerosol Scattering</a:t>
                      </a:r>
                      <a:r>
                        <a:rPr lang="en-US" sz="1300" b="1" baseline="0" smtClean="0"/>
                        <a:t> Ratio</a:t>
                      </a:r>
                      <a:endParaRPr lang="en-US" sz="1300" b="1"/>
                    </a:p>
                  </a:txBody>
                  <a:tcPr/>
                </a:tc>
                <a:tc>
                  <a:txBody>
                    <a:bodyPr/>
                    <a:lstStyle/>
                    <a:p>
                      <a:pPr algn="ctr"/>
                      <a:r>
                        <a:rPr lang="en-US" sz="1300" b="1" smtClean="0"/>
                        <a:t>532</a:t>
                      </a:r>
                      <a:endParaRPr lang="en-US" sz="1300" b="1"/>
                    </a:p>
                  </a:txBody>
                  <a:tcPr/>
                </a:tc>
                <a:tc>
                  <a:txBody>
                    <a:bodyPr/>
                    <a:lstStyle/>
                    <a:p>
                      <a:pPr algn="ctr"/>
                      <a:r>
                        <a:rPr lang="en-US" sz="1300" b="1" smtClean="0"/>
                        <a:t>Extensive</a:t>
                      </a:r>
                      <a:endParaRPr lang="en-US" sz="1300" b="1"/>
                    </a:p>
                  </a:txBody>
                  <a:tcPr/>
                </a:tc>
                <a:tc>
                  <a:txBody>
                    <a:bodyPr/>
                    <a:lstStyle/>
                    <a:p>
                      <a:pPr algn="ctr"/>
                      <a:r>
                        <a:rPr lang="en-US" sz="1300" b="1" smtClean="0"/>
                        <a:t>1</a:t>
                      </a:r>
                      <a:endParaRPr lang="en-US" sz="1300" b="1"/>
                    </a:p>
                  </a:txBody>
                  <a:tcPr/>
                </a:tc>
                <a:tc>
                  <a:txBody>
                    <a:bodyPr/>
                    <a:lstStyle/>
                    <a:p>
                      <a:pPr algn="ctr"/>
                      <a:r>
                        <a:rPr lang="en-US" sz="1300" b="1" smtClean="0"/>
                        <a:t>60</a:t>
                      </a:r>
                      <a:endParaRPr lang="en-US" sz="1300" b="1"/>
                    </a:p>
                  </a:txBody>
                  <a:tcPr/>
                </a:tc>
              </a:tr>
              <a:tr h="655951">
                <a:tc>
                  <a:txBody>
                    <a:bodyPr/>
                    <a:lstStyle/>
                    <a:p>
                      <a:pPr algn="l"/>
                      <a:r>
                        <a:rPr lang="en-US" sz="1300" b="1" smtClean="0"/>
                        <a:t>Aerosol Backscatter</a:t>
                      </a:r>
                      <a:r>
                        <a:rPr lang="en-US" sz="1300" b="1" baseline="0" smtClean="0"/>
                        <a:t> Coefficient</a:t>
                      </a:r>
                      <a:endParaRPr lang="en-US" sz="1300" b="1"/>
                    </a:p>
                  </a:txBody>
                  <a:tcPr/>
                </a:tc>
                <a:tc>
                  <a:txBody>
                    <a:bodyPr/>
                    <a:lstStyle/>
                    <a:p>
                      <a:pPr algn="ctr"/>
                      <a:r>
                        <a:rPr lang="en-US" sz="1300" b="1" smtClean="0"/>
                        <a:t>532, 1064</a:t>
                      </a:r>
                      <a:endParaRPr lang="en-US" sz="1300" b="1"/>
                    </a:p>
                  </a:txBody>
                  <a:tcPr/>
                </a:tc>
                <a:tc>
                  <a:txBody>
                    <a:bodyPr/>
                    <a:lstStyle/>
                    <a:p>
                      <a:pPr algn="ctr"/>
                      <a:r>
                        <a:rPr lang="en-US" sz="1300" b="1" smtClean="0"/>
                        <a:t>Extensive</a:t>
                      </a:r>
                      <a:endParaRPr lang="en-US" sz="1300" b="1"/>
                    </a:p>
                  </a:txBody>
                  <a:tcPr/>
                </a:tc>
                <a:tc>
                  <a:txBody>
                    <a:bodyPr/>
                    <a:lstStyle/>
                    <a:p>
                      <a:pPr algn="ctr"/>
                      <a:r>
                        <a:rPr lang="en-US" sz="1300" b="1" smtClean="0"/>
                        <a:t>1</a:t>
                      </a:r>
                      <a:endParaRPr lang="en-US" sz="1300" b="1"/>
                    </a:p>
                  </a:txBody>
                  <a:tcPr/>
                </a:tc>
                <a:tc>
                  <a:txBody>
                    <a:bodyPr/>
                    <a:lstStyle/>
                    <a:p>
                      <a:pPr algn="ctr"/>
                      <a:r>
                        <a:rPr lang="en-US" sz="1300" b="1" smtClean="0"/>
                        <a:t>60</a:t>
                      </a:r>
                      <a:endParaRPr lang="en-US" sz="1300" b="1"/>
                    </a:p>
                  </a:txBody>
                  <a:tcPr/>
                </a:tc>
              </a:tr>
              <a:tr h="466454">
                <a:tc>
                  <a:txBody>
                    <a:bodyPr/>
                    <a:lstStyle/>
                    <a:p>
                      <a:pPr algn="l"/>
                      <a:r>
                        <a:rPr lang="en-US" sz="1300" b="1" smtClean="0"/>
                        <a:t>Aerosol Extinction Coefficient</a:t>
                      </a:r>
                      <a:endParaRPr lang="en-US" sz="1300" b="1"/>
                    </a:p>
                  </a:txBody>
                  <a:tcPr/>
                </a:tc>
                <a:tc>
                  <a:txBody>
                    <a:bodyPr/>
                    <a:lstStyle/>
                    <a:p>
                      <a:pPr algn="ctr"/>
                      <a:r>
                        <a:rPr lang="en-US" sz="1300" b="1" smtClean="0"/>
                        <a:t>532</a:t>
                      </a:r>
                      <a:endParaRPr lang="en-US" sz="1300" b="1"/>
                    </a:p>
                  </a:txBody>
                  <a:tcPr/>
                </a:tc>
                <a:tc>
                  <a:txBody>
                    <a:bodyPr/>
                    <a:lstStyle/>
                    <a:p>
                      <a:pPr algn="ctr"/>
                      <a:r>
                        <a:rPr lang="en-US" sz="1300" b="1" smtClean="0"/>
                        <a:t>Extensive</a:t>
                      </a:r>
                      <a:endParaRPr lang="en-US" sz="1300" b="1"/>
                    </a:p>
                  </a:txBody>
                  <a:tcPr/>
                </a:tc>
                <a:tc>
                  <a:txBody>
                    <a:bodyPr/>
                    <a:lstStyle/>
                    <a:p>
                      <a:pPr algn="ctr"/>
                      <a:r>
                        <a:rPr lang="en-US" sz="1300" b="1" smtClean="0"/>
                        <a:t>6</a:t>
                      </a:r>
                      <a:endParaRPr lang="en-US" sz="1300" b="1"/>
                    </a:p>
                  </a:txBody>
                  <a:tcPr/>
                </a:tc>
                <a:tc>
                  <a:txBody>
                    <a:bodyPr/>
                    <a:lstStyle/>
                    <a:p>
                      <a:pPr algn="ctr"/>
                      <a:r>
                        <a:rPr lang="en-US" sz="1300" b="1" smtClean="0"/>
                        <a:t>300</a:t>
                      </a:r>
                      <a:endParaRPr lang="en-US" sz="1300" b="1"/>
                    </a:p>
                  </a:txBody>
                  <a:tcPr/>
                </a:tc>
              </a:tr>
              <a:tr h="845448">
                <a:tc>
                  <a:txBody>
                    <a:bodyPr/>
                    <a:lstStyle/>
                    <a:p>
                      <a:pPr algn="l"/>
                      <a:r>
                        <a:rPr lang="en-US" sz="1300" b="1" smtClean="0">
                          <a:solidFill>
                            <a:srgbClr val="FF0000"/>
                          </a:solidFill>
                        </a:rPr>
                        <a:t>Aerosol Backscatter</a:t>
                      </a:r>
                      <a:r>
                        <a:rPr lang="en-US" sz="1300" b="1" baseline="0" smtClean="0">
                          <a:solidFill>
                            <a:srgbClr val="FF0000"/>
                          </a:solidFill>
                        </a:rPr>
                        <a:t> Wavelength Dependence</a:t>
                      </a:r>
                      <a:endParaRPr lang="en-US" sz="1300" b="1">
                        <a:solidFill>
                          <a:srgbClr val="FF0000"/>
                        </a:solidFill>
                      </a:endParaRPr>
                    </a:p>
                  </a:txBody>
                  <a:tcPr/>
                </a:tc>
                <a:tc>
                  <a:txBody>
                    <a:bodyPr/>
                    <a:lstStyle/>
                    <a:p>
                      <a:pPr algn="ctr"/>
                      <a:r>
                        <a:rPr lang="en-US" sz="1300" b="1" smtClean="0">
                          <a:solidFill>
                            <a:srgbClr val="FF0000"/>
                          </a:solidFill>
                        </a:rPr>
                        <a:t>(1064/532)</a:t>
                      </a:r>
                      <a:endParaRPr lang="en-US" sz="1300" b="1">
                        <a:solidFill>
                          <a:srgbClr val="FF0000"/>
                        </a:solidFill>
                      </a:endParaRPr>
                    </a:p>
                  </a:txBody>
                  <a:tcPr/>
                </a:tc>
                <a:tc>
                  <a:txBody>
                    <a:bodyPr/>
                    <a:lstStyle/>
                    <a:p>
                      <a:pPr algn="ctr"/>
                      <a:r>
                        <a:rPr lang="en-US" sz="1300" b="1" smtClean="0">
                          <a:solidFill>
                            <a:srgbClr val="FF0000"/>
                          </a:solidFill>
                        </a:rPr>
                        <a:t>Intensive</a:t>
                      </a:r>
                      <a:endParaRPr lang="en-US" sz="1300" b="1">
                        <a:solidFill>
                          <a:srgbClr val="FF0000"/>
                        </a:solidFill>
                      </a:endParaRPr>
                    </a:p>
                  </a:txBody>
                  <a:tcPr/>
                </a:tc>
                <a:tc>
                  <a:txBody>
                    <a:bodyPr/>
                    <a:lstStyle/>
                    <a:p>
                      <a:pPr algn="ctr"/>
                      <a:r>
                        <a:rPr lang="en-US" sz="1300" b="1" smtClean="0">
                          <a:solidFill>
                            <a:srgbClr val="FF0000"/>
                          </a:solidFill>
                        </a:rPr>
                        <a:t>1</a:t>
                      </a:r>
                      <a:endParaRPr lang="en-US" sz="1300" b="1">
                        <a:solidFill>
                          <a:srgbClr val="FF0000"/>
                        </a:solidFill>
                      </a:endParaRPr>
                    </a:p>
                  </a:txBody>
                  <a:tcPr/>
                </a:tc>
                <a:tc>
                  <a:txBody>
                    <a:bodyPr/>
                    <a:lstStyle/>
                    <a:p>
                      <a:pPr algn="ctr"/>
                      <a:r>
                        <a:rPr lang="en-US" sz="1300" b="1" smtClean="0">
                          <a:solidFill>
                            <a:srgbClr val="FF0000"/>
                          </a:solidFill>
                        </a:rPr>
                        <a:t>60</a:t>
                      </a:r>
                      <a:endParaRPr lang="en-US" sz="1300" b="1">
                        <a:solidFill>
                          <a:srgbClr val="FF0000"/>
                        </a:solidFill>
                      </a:endParaRPr>
                    </a:p>
                  </a:txBody>
                  <a:tcPr/>
                </a:tc>
              </a:tr>
              <a:tr h="845448">
                <a:tc>
                  <a:txBody>
                    <a:bodyPr/>
                    <a:lstStyle/>
                    <a:p>
                      <a:pPr algn="l"/>
                      <a:r>
                        <a:rPr lang="en-US" sz="1300" b="1" smtClean="0">
                          <a:solidFill>
                            <a:srgbClr val="FF0000"/>
                          </a:solidFill>
                        </a:rPr>
                        <a:t>Aerosol extinction/backscatter ratio “lidar ratio”</a:t>
                      </a:r>
                      <a:endParaRPr lang="en-US" sz="1300" b="1">
                        <a:solidFill>
                          <a:srgbClr val="FF0000"/>
                        </a:solidFill>
                      </a:endParaRPr>
                    </a:p>
                  </a:txBody>
                  <a:tcPr/>
                </a:tc>
                <a:tc>
                  <a:txBody>
                    <a:bodyPr/>
                    <a:lstStyle/>
                    <a:p>
                      <a:pPr algn="ctr"/>
                      <a:r>
                        <a:rPr lang="en-US" sz="1300" b="1" smtClean="0">
                          <a:solidFill>
                            <a:srgbClr val="FF0000"/>
                          </a:solidFill>
                        </a:rPr>
                        <a:t>532</a:t>
                      </a:r>
                      <a:endParaRPr lang="en-US" sz="1300" b="1">
                        <a:solidFill>
                          <a:srgbClr val="FF0000"/>
                        </a:solidFill>
                      </a:endParaRPr>
                    </a:p>
                  </a:txBody>
                  <a:tcPr/>
                </a:tc>
                <a:tc>
                  <a:txBody>
                    <a:bodyPr/>
                    <a:lstStyle/>
                    <a:p>
                      <a:pPr algn="ctr"/>
                      <a:r>
                        <a:rPr lang="en-US" sz="1300" b="1" smtClean="0">
                          <a:solidFill>
                            <a:srgbClr val="FF0000"/>
                          </a:solidFill>
                        </a:rPr>
                        <a:t>Intensive</a:t>
                      </a:r>
                      <a:endParaRPr lang="en-US" sz="1300" b="1">
                        <a:solidFill>
                          <a:srgbClr val="FF0000"/>
                        </a:solidFill>
                      </a:endParaRPr>
                    </a:p>
                  </a:txBody>
                  <a:tcPr/>
                </a:tc>
                <a:tc>
                  <a:txBody>
                    <a:bodyPr/>
                    <a:lstStyle/>
                    <a:p>
                      <a:pPr algn="ctr"/>
                      <a:r>
                        <a:rPr lang="en-US" sz="1300" b="1" smtClean="0">
                          <a:solidFill>
                            <a:srgbClr val="FF0000"/>
                          </a:solidFill>
                        </a:rPr>
                        <a:t>6</a:t>
                      </a:r>
                      <a:endParaRPr lang="en-US" sz="1300" b="1">
                        <a:solidFill>
                          <a:srgbClr val="FF0000"/>
                        </a:solidFill>
                      </a:endParaRPr>
                    </a:p>
                  </a:txBody>
                  <a:tcPr/>
                </a:tc>
                <a:tc>
                  <a:txBody>
                    <a:bodyPr/>
                    <a:lstStyle/>
                    <a:p>
                      <a:pPr algn="ctr"/>
                      <a:r>
                        <a:rPr lang="en-US" sz="1300" b="1" smtClean="0">
                          <a:solidFill>
                            <a:srgbClr val="FF0000"/>
                          </a:solidFill>
                        </a:rPr>
                        <a:t>300</a:t>
                      </a:r>
                      <a:endParaRPr lang="en-US" sz="1300" b="1">
                        <a:solidFill>
                          <a:srgbClr val="FF0000"/>
                        </a:solidFill>
                      </a:endParaRPr>
                    </a:p>
                  </a:txBody>
                  <a:tcPr/>
                </a:tc>
              </a:tr>
              <a:tr h="472499">
                <a:tc>
                  <a:txBody>
                    <a:bodyPr/>
                    <a:lstStyle/>
                    <a:p>
                      <a:pPr algn="l"/>
                      <a:r>
                        <a:rPr lang="en-US" sz="1300" b="1" smtClean="0">
                          <a:solidFill>
                            <a:srgbClr val="FF0000"/>
                          </a:solidFill>
                        </a:rPr>
                        <a:t>Aerosol depolarization</a:t>
                      </a:r>
                      <a:endParaRPr lang="en-US" sz="1300" b="1">
                        <a:solidFill>
                          <a:srgbClr val="FF0000"/>
                        </a:solidFill>
                      </a:endParaRPr>
                    </a:p>
                  </a:txBody>
                  <a:tcPr/>
                </a:tc>
                <a:tc>
                  <a:txBody>
                    <a:bodyPr/>
                    <a:lstStyle/>
                    <a:p>
                      <a:pPr algn="ctr"/>
                      <a:r>
                        <a:rPr lang="en-US" sz="1300" b="1" smtClean="0">
                          <a:solidFill>
                            <a:srgbClr val="FF0000"/>
                          </a:solidFill>
                        </a:rPr>
                        <a:t>532, 1064</a:t>
                      </a:r>
                      <a:endParaRPr lang="en-US" sz="1300" b="1">
                        <a:solidFill>
                          <a:srgbClr val="FF0000"/>
                        </a:solidFill>
                      </a:endParaRPr>
                    </a:p>
                  </a:txBody>
                  <a:tcPr/>
                </a:tc>
                <a:tc>
                  <a:txBody>
                    <a:bodyPr/>
                    <a:lstStyle/>
                    <a:p>
                      <a:pPr algn="ctr"/>
                      <a:r>
                        <a:rPr lang="en-US" sz="1300" b="1" smtClean="0">
                          <a:solidFill>
                            <a:srgbClr val="FF0000"/>
                          </a:solidFill>
                        </a:rPr>
                        <a:t>Intensive</a:t>
                      </a:r>
                      <a:endParaRPr lang="en-US" sz="1300" b="1">
                        <a:solidFill>
                          <a:srgbClr val="FF0000"/>
                        </a:solidFill>
                      </a:endParaRPr>
                    </a:p>
                  </a:txBody>
                  <a:tcPr/>
                </a:tc>
                <a:tc>
                  <a:txBody>
                    <a:bodyPr/>
                    <a:lstStyle/>
                    <a:p>
                      <a:pPr algn="ctr"/>
                      <a:r>
                        <a:rPr lang="en-US" sz="1300" b="1" smtClean="0">
                          <a:solidFill>
                            <a:srgbClr val="FF0000"/>
                          </a:solidFill>
                        </a:rPr>
                        <a:t>1</a:t>
                      </a:r>
                      <a:endParaRPr lang="en-US" sz="1300" b="1">
                        <a:solidFill>
                          <a:srgbClr val="FF0000"/>
                        </a:solidFill>
                      </a:endParaRPr>
                    </a:p>
                  </a:txBody>
                  <a:tcPr/>
                </a:tc>
                <a:tc>
                  <a:txBody>
                    <a:bodyPr/>
                    <a:lstStyle/>
                    <a:p>
                      <a:pPr algn="ctr"/>
                      <a:r>
                        <a:rPr lang="en-US" sz="1300" b="1" smtClean="0">
                          <a:solidFill>
                            <a:srgbClr val="FF0000"/>
                          </a:solidFill>
                        </a:rPr>
                        <a:t>60</a:t>
                      </a:r>
                      <a:endParaRPr lang="en-US" sz="1300" b="1">
                        <a:solidFill>
                          <a:srgbClr val="FF0000"/>
                        </a:solidFill>
                      </a:endParaRPr>
                    </a:p>
                  </a:txBody>
                  <a:tcPr/>
                </a:tc>
              </a:tr>
              <a:tr h="472499">
                <a:tc>
                  <a:txBody>
                    <a:bodyPr/>
                    <a:lstStyle/>
                    <a:p>
                      <a:pPr algn="l"/>
                      <a:r>
                        <a:rPr lang="en-US" sz="1300" b="1" smtClean="0">
                          <a:solidFill>
                            <a:srgbClr val="FF0000"/>
                          </a:solidFill>
                        </a:rPr>
                        <a:t>Ratio of Aerosol Depolarization</a:t>
                      </a:r>
                      <a:endParaRPr lang="en-US" sz="1300" b="1">
                        <a:solidFill>
                          <a:srgbClr val="FF0000"/>
                        </a:solidFill>
                      </a:endParaRPr>
                    </a:p>
                  </a:txBody>
                  <a:tcPr/>
                </a:tc>
                <a:tc>
                  <a:txBody>
                    <a:bodyPr/>
                    <a:lstStyle/>
                    <a:p>
                      <a:pPr algn="ctr"/>
                      <a:r>
                        <a:rPr lang="en-US" sz="1300" b="1" smtClean="0">
                          <a:solidFill>
                            <a:srgbClr val="FF0000"/>
                          </a:solidFill>
                        </a:rPr>
                        <a:t>(1064/532)</a:t>
                      </a:r>
                      <a:endParaRPr lang="en-US" sz="1300" b="1">
                        <a:solidFill>
                          <a:srgbClr val="FF0000"/>
                        </a:solidFill>
                      </a:endParaRPr>
                    </a:p>
                  </a:txBody>
                  <a:tcPr/>
                </a:tc>
                <a:tc>
                  <a:txBody>
                    <a:bodyPr/>
                    <a:lstStyle/>
                    <a:p>
                      <a:pPr algn="ctr"/>
                      <a:r>
                        <a:rPr lang="en-US" sz="1300" b="1" smtClean="0">
                          <a:solidFill>
                            <a:srgbClr val="FF0000"/>
                          </a:solidFill>
                        </a:rPr>
                        <a:t>Intensive</a:t>
                      </a:r>
                      <a:endParaRPr lang="en-US" sz="1300" b="1">
                        <a:solidFill>
                          <a:srgbClr val="FF0000"/>
                        </a:solidFill>
                      </a:endParaRPr>
                    </a:p>
                  </a:txBody>
                  <a:tcPr/>
                </a:tc>
                <a:tc>
                  <a:txBody>
                    <a:bodyPr/>
                    <a:lstStyle/>
                    <a:p>
                      <a:pPr algn="ctr"/>
                      <a:r>
                        <a:rPr lang="en-US" sz="1300" b="1" smtClean="0">
                          <a:solidFill>
                            <a:srgbClr val="FF0000"/>
                          </a:solidFill>
                        </a:rPr>
                        <a:t>1</a:t>
                      </a:r>
                      <a:endParaRPr lang="en-US" sz="1300" b="1">
                        <a:solidFill>
                          <a:srgbClr val="FF0000"/>
                        </a:solidFill>
                      </a:endParaRPr>
                    </a:p>
                  </a:txBody>
                  <a:tcPr/>
                </a:tc>
                <a:tc>
                  <a:txBody>
                    <a:bodyPr/>
                    <a:lstStyle/>
                    <a:p>
                      <a:pPr algn="ctr"/>
                      <a:r>
                        <a:rPr lang="en-US" sz="1300" b="1" smtClean="0">
                          <a:solidFill>
                            <a:srgbClr val="FF0000"/>
                          </a:solidFill>
                        </a:rPr>
                        <a:t>60</a:t>
                      </a:r>
                      <a:endParaRPr lang="en-US" sz="1300" b="1">
                        <a:solidFill>
                          <a:srgbClr val="FF0000"/>
                        </a:solidFill>
                      </a:endParaRPr>
                    </a:p>
                  </a:txBody>
                  <a:tcPr/>
                </a:tc>
              </a:tr>
            </a:tbl>
          </a:graphicData>
        </a:graphic>
      </p:graphicFrame>
      <p:sp>
        <p:nvSpPr>
          <p:cNvPr id="3" name="TextBox 2"/>
          <p:cNvSpPr txBox="1"/>
          <p:nvPr/>
        </p:nvSpPr>
        <p:spPr>
          <a:xfrm>
            <a:off x="0" y="6334125"/>
            <a:ext cx="9144000" cy="307975"/>
          </a:xfrm>
          <a:prstGeom prst="rect">
            <a:avLst/>
          </a:prstGeom>
          <a:noFill/>
        </p:spPr>
        <p:txBody>
          <a:bodyPr>
            <a:spAutoFit/>
          </a:bodyPr>
          <a:lstStyle/>
          <a:p>
            <a:pPr>
              <a:defRPr/>
            </a:pPr>
            <a:r>
              <a:rPr lang="en-US" sz="1400">
                <a:latin typeface="+mn-lt"/>
              </a:rPr>
              <a:t>Extensive - depends on aerosol amount and type                    </a:t>
            </a:r>
            <a:r>
              <a:rPr lang="en-US" sz="1400">
                <a:solidFill>
                  <a:srgbClr val="FF0000"/>
                </a:solidFill>
                <a:latin typeface="+mn-lt"/>
              </a:rPr>
              <a:t>Intensive – depends on aerosol type</a:t>
            </a:r>
          </a:p>
        </p:txBody>
      </p:sp>
      <p:sp>
        <p:nvSpPr>
          <p:cNvPr id="4" name="Rectangle 13"/>
          <p:cNvSpPr txBox="1">
            <a:spLocks noChangeArrowheads="1"/>
          </p:cNvSpPr>
          <p:nvPr/>
        </p:nvSpPr>
        <p:spPr bwMode="auto">
          <a:xfrm>
            <a:off x="1677988" y="0"/>
            <a:ext cx="5884862" cy="838200"/>
          </a:xfrm>
          <a:prstGeom prst="rect">
            <a:avLst/>
          </a:prstGeom>
          <a:noFill/>
          <a:ln w="9525">
            <a:noFill/>
            <a:miter lim="800000"/>
            <a:headEnd/>
            <a:tailEnd/>
          </a:ln>
        </p:spPr>
        <p:txBody>
          <a:bodyPr anchor="ctr"/>
          <a:lstStyle/>
          <a:p>
            <a:pPr>
              <a:defRPr/>
            </a:pPr>
            <a:r>
              <a:rPr lang="en-US" sz="2800" kern="0">
                <a:solidFill>
                  <a:schemeClr val="accent2"/>
                </a:solidFill>
                <a:latin typeface="+mj-lt"/>
                <a:ea typeface="+mj-ea"/>
                <a:cs typeface="+mj-cs"/>
              </a:rPr>
              <a:t>HSRL Aerosol Measurements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4"/>
</p:tagLst>
</file>

<file path=ppt/theme/theme1.xml><?xml version="1.0" encoding="utf-8"?>
<a:theme xmlns:a="http://schemas.openxmlformats.org/drawingml/2006/main" name="HSRL">
  <a:themeElements>
    <a:clrScheme name="HSR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HSR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SR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SR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SR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SR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S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S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S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SRL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65160</TotalTime>
  <Words>2749</Words>
  <Application>Microsoft Office PowerPoint</Application>
  <PresentationFormat>On-screen Show (4:3)</PresentationFormat>
  <Paragraphs>378</Paragraphs>
  <Slides>28</Slides>
  <Notes>21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28</vt:i4>
      </vt:variant>
    </vt:vector>
  </HeadingPairs>
  <TitlesOfParts>
    <vt:vector size="32" baseType="lpstr">
      <vt:lpstr>HSRL</vt:lpstr>
      <vt:lpstr>Default Design</vt:lpstr>
      <vt:lpstr>Equation</vt:lpstr>
      <vt:lpstr>Graph</vt:lpstr>
      <vt:lpstr>HSRL Measurement Details and Data</vt:lpstr>
      <vt:lpstr>The HSRL Technique</vt:lpstr>
      <vt:lpstr>Basic principle behind High Spectral Resolution Lidar (HSRL)</vt:lpstr>
      <vt:lpstr>HSRL:  2 equations,  2 unknowns</vt:lpstr>
      <vt:lpstr>The Instrument</vt:lpstr>
      <vt:lpstr>Important System Characteristics</vt:lpstr>
      <vt:lpstr>Airborne High Spectral Resolution Lidar (HSRL)</vt:lpstr>
      <vt:lpstr>Measurements</vt:lpstr>
      <vt:lpstr>Slide 9</vt:lpstr>
      <vt:lpstr>Slide 10</vt:lpstr>
      <vt:lpstr>Slide 11</vt:lpstr>
      <vt:lpstr>Evaluation/Validation</vt:lpstr>
      <vt:lpstr>Slide 13</vt:lpstr>
      <vt:lpstr>Field Missions</vt:lpstr>
      <vt:lpstr>Slide 15</vt:lpstr>
      <vt:lpstr>HSRL King Air B200/UC12 Field Campaigns</vt:lpstr>
      <vt:lpstr>King Air B200/UC12 Field Campaigns with HSRL+RSP</vt:lpstr>
      <vt:lpstr>King Air B200/UC12 Field Campaigns with HSRL and RSP measurements along CALIPSO tracks </vt:lpstr>
      <vt:lpstr>HSRL Data Availability</vt:lpstr>
      <vt:lpstr>HSRL Data Availability</vt:lpstr>
      <vt:lpstr>Airborne Ozone DIAL and HSRL</vt:lpstr>
      <vt:lpstr>Airborne Ozone DIAL &amp; HSRL - AITT</vt:lpstr>
      <vt:lpstr>Slide 23</vt:lpstr>
      <vt:lpstr>Future Plans</vt:lpstr>
      <vt:lpstr>Modification of HSRL-I and RSP for ACE and Geo-CAPE Applications from the NASA P-3B</vt:lpstr>
      <vt:lpstr>Under development: Multiwavelength HSRL</vt:lpstr>
      <vt:lpstr>Future Field Missions</vt:lpstr>
      <vt:lpstr>Thank You!   Questions? </vt:lpstr>
    </vt:vector>
  </TitlesOfParts>
  <Company>ACS Governement Solutions Group/ODIN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HSRL mass estimate based on CALIPSO</dc:title>
  <dc:creator>Chris Hostetler</dc:creator>
  <cp:lastModifiedBy>chostetl</cp:lastModifiedBy>
  <cp:revision>833</cp:revision>
  <dcterms:created xsi:type="dcterms:W3CDTF">2003-06-03T19:15:30Z</dcterms:created>
  <dcterms:modified xsi:type="dcterms:W3CDTF">2011-08-13T17:17:48Z</dcterms:modified>
</cp:coreProperties>
</file>